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  <p:sldId id="256" r:id="rId3"/>
    <p:sldId id="286" r:id="rId4"/>
    <p:sldId id="287" r:id="rId5"/>
    <p:sldId id="288" r:id="rId6"/>
    <p:sldId id="289" r:id="rId7"/>
    <p:sldId id="302" r:id="rId8"/>
    <p:sldId id="310" r:id="rId9"/>
    <p:sldId id="309" r:id="rId10"/>
    <p:sldId id="301" r:id="rId11"/>
    <p:sldId id="300" r:id="rId12"/>
    <p:sldId id="299" r:id="rId13"/>
    <p:sldId id="298" r:id="rId14"/>
    <p:sldId id="294" r:id="rId15"/>
    <p:sldId id="295" r:id="rId16"/>
    <p:sldId id="315" r:id="rId17"/>
    <p:sldId id="316" r:id="rId18"/>
    <p:sldId id="324" r:id="rId19"/>
    <p:sldId id="297" r:id="rId20"/>
    <p:sldId id="285" r:id="rId21"/>
    <p:sldId id="318" r:id="rId22"/>
    <p:sldId id="303" r:id="rId23"/>
    <p:sldId id="304" r:id="rId24"/>
    <p:sldId id="317" r:id="rId25"/>
    <p:sldId id="307" r:id="rId26"/>
    <p:sldId id="306" r:id="rId27"/>
    <p:sldId id="308" r:id="rId28"/>
    <p:sldId id="311" r:id="rId29"/>
    <p:sldId id="312" r:id="rId3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CC99"/>
    <a:srgbClr val="FFFF66"/>
    <a:srgbClr val="FFFF00"/>
    <a:srgbClr val="FFCC66"/>
    <a:srgbClr val="FFCC00"/>
    <a:srgbClr val="FD0B0B"/>
    <a:srgbClr val="D5D01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22214" autoAdjust="0"/>
    <p:restoredTop sz="94717" autoAdjust="0"/>
  </p:normalViewPr>
  <p:slideViewPr>
    <p:cSldViewPr>
      <p:cViewPr>
        <p:scale>
          <a:sx n="100" d="100"/>
          <a:sy n="100" d="100"/>
        </p:scale>
        <p:origin x="-2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hPercent val="50"/>
      <c:depthPercent val="10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12700">
          <a:solidFill>
            <a:schemeClr val="tx1"/>
          </a:solidFill>
          <a:prstDash val="solid"/>
        </a:ln>
      </c:spPr>
    </c:sideWall>
    <c:backWall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0.16299019607843182"/>
          <c:y val="3.8277511961722528E-2"/>
          <c:w val="0.8247549019607846"/>
          <c:h val="0.81578947368421151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Восток</c:v>
                </c:pt>
              </c:strCache>
            </c:strRef>
          </c:tx>
          <c:spPr>
            <a:solidFill>
              <a:schemeClr val="accent1"/>
            </a:solidFill>
            <a:ln w="12023">
              <a:solidFill>
                <a:schemeClr val="tx1"/>
              </a:solidFill>
              <a:prstDash val="solid"/>
            </a:ln>
          </c:spPr>
          <c:dLbls>
            <c:spPr>
              <a:noFill/>
              <a:ln w="24046">
                <a:noFill/>
              </a:ln>
            </c:spPr>
            <c:txPr>
              <a:bodyPr/>
              <a:lstStyle/>
              <a:p>
                <a:pPr>
                  <a:defRPr sz="1704" b="1" i="0" u="none" strike="noStrike" baseline="0">
                    <a:solidFill>
                      <a:schemeClr val="tx1"/>
                    </a:solidFill>
                    <a:latin typeface="Tahoma"/>
                    <a:ea typeface="Tahoma"/>
                    <a:cs typeface="Tahoma"/>
                  </a:defRPr>
                </a:pPr>
                <a:endParaRPr lang="ru-RU"/>
              </a:p>
            </c:txPr>
            <c:showVal val="1"/>
          </c:dLbls>
          <c:cat>
            <c:numRef>
              <c:f>Sheet1!$B$1:$D$1</c:f>
              <c:numCache>
                <c:formatCode>General</c:formatCode>
                <c:ptCount val="3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</c:numCache>
            </c:numRef>
          </c:cat>
          <c:val>
            <c:numRef>
              <c:f>Sheet1!$B$2:$D$2</c:f>
              <c:numCache>
                <c:formatCode>General</c:formatCode>
                <c:ptCount val="3"/>
                <c:pt idx="0">
                  <c:v>112</c:v>
                </c:pt>
                <c:pt idx="1">
                  <c:v>101</c:v>
                </c:pt>
                <c:pt idx="2">
                  <c:v>85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Запад</c:v>
                </c:pt>
              </c:strCache>
            </c:strRef>
          </c:tx>
          <c:spPr>
            <a:solidFill>
              <a:srgbClr val="FF0000"/>
            </a:solidFill>
            <a:ln w="12023">
              <a:solidFill>
                <a:schemeClr val="tx1"/>
              </a:solidFill>
              <a:prstDash val="solid"/>
            </a:ln>
          </c:spPr>
          <c:dLbls>
            <c:dLbl>
              <c:idx val="0"/>
              <c:layout>
                <c:manualLayout>
                  <c:x val="-1.5518244979891217E-2"/>
                  <c:y val="-4.2648209962961224E-2"/>
                </c:manualLayout>
              </c:layout>
              <c:showVal val="1"/>
            </c:dLbl>
            <c:dLbl>
              <c:idx val="1"/>
              <c:layout>
                <c:manualLayout>
                  <c:x val="7.3066747797617846E-3"/>
                  <c:y val="-5.0614841561078476E-2"/>
                </c:manualLayout>
              </c:layout>
              <c:showVal val="1"/>
            </c:dLbl>
            <c:dLbl>
              <c:idx val="2"/>
              <c:layout>
                <c:manualLayout>
                  <c:x val="3.5033555323728816E-2"/>
                  <c:y val="-3.0674712384060637E-2"/>
                </c:manualLayout>
              </c:layout>
              <c:showVal val="1"/>
            </c:dLbl>
            <c:dLbl>
              <c:idx val="3"/>
              <c:layout>
                <c:manualLayout>
                  <c:xMode val="edge"/>
                  <c:yMode val="edge"/>
                  <c:x val="0.54656862745098034"/>
                  <c:y val="5.2631578947368432E-2"/>
                </c:manualLayout>
              </c:layout>
              <c:showVal val="1"/>
            </c:dLbl>
            <c:dLbl>
              <c:idx val="4"/>
              <c:layout>
                <c:manualLayout>
                  <c:xMode val="edge"/>
                  <c:yMode val="edge"/>
                  <c:x val="0.5588235294117645"/>
                  <c:y val="0.11004784688995216"/>
                </c:manualLayout>
              </c:layout>
              <c:showVal val="1"/>
            </c:dLbl>
            <c:dLbl>
              <c:idx val="5"/>
              <c:layout>
                <c:manualLayout>
                  <c:xMode val="edge"/>
                  <c:yMode val="edge"/>
                  <c:x val="0.57230392156862742"/>
                  <c:y val="4.7846889952153212E-3"/>
                </c:manualLayout>
              </c:layout>
              <c:showVal val="1"/>
            </c:dLbl>
            <c:spPr>
              <a:noFill/>
              <a:ln w="24046">
                <a:noFill/>
              </a:ln>
            </c:spPr>
            <c:txPr>
              <a:bodyPr/>
              <a:lstStyle/>
              <a:p>
                <a:pPr>
                  <a:defRPr sz="1704" b="1" i="0" u="none" strike="noStrike" baseline="0">
                    <a:solidFill>
                      <a:schemeClr val="tx1"/>
                    </a:solidFill>
                    <a:latin typeface="Tahoma"/>
                    <a:ea typeface="Tahoma"/>
                    <a:cs typeface="Tahoma"/>
                  </a:defRPr>
                </a:pPr>
                <a:endParaRPr lang="ru-RU"/>
              </a:p>
            </c:txPr>
            <c:showVal val="1"/>
          </c:dLbls>
          <c:cat>
            <c:numRef>
              <c:f>Sheet1!$B$1:$D$1</c:f>
              <c:numCache>
                <c:formatCode>General</c:formatCode>
                <c:ptCount val="3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</c:numCache>
            </c:numRef>
          </c:cat>
          <c:val>
            <c:numRef>
              <c:f>Sheet1!$B$3:$D$3</c:f>
              <c:numCache>
                <c:formatCode>General</c:formatCode>
                <c:ptCount val="3"/>
                <c:pt idx="0">
                  <c:v>259</c:v>
                </c:pt>
                <c:pt idx="1">
                  <c:v>241</c:v>
                </c:pt>
                <c:pt idx="2">
                  <c:v>232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</c:strCache>
            </c:strRef>
          </c:tx>
          <c:spPr>
            <a:solidFill>
              <a:schemeClr val="hlink"/>
            </a:solidFill>
            <a:ln w="12023">
              <a:solidFill>
                <a:schemeClr val="tx1"/>
              </a:solidFill>
              <a:prstDash val="solid"/>
            </a:ln>
          </c:spPr>
          <c:dLbls>
            <c:spPr>
              <a:noFill/>
              <a:ln w="24046">
                <a:noFill/>
              </a:ln>
            </c:spPr>
            <c:txPr>
              <a:bodyPr/>
              <a:lstStyle/>
              <a:p>
                <a:pPr>
                  <a:defRPr sz="1704" b="1" i="0" u="none" strike="noStrike" baseline="0">
                    <a:solidFill>
                      <a:schemeClr val="tx1"/>
                    </a:solidFill>
                    <a:latin typeface="Tahoma"/>
                    <a:ea typeface="Tahoma"/>
                    <a:cs typeface="Tahoma"/>
                  </a:defRPr>
                </a:pPr>
                <a:endParaRPr lang="ru-RU"/>
              </a:p>
            </c:txPr>
            <c:showVal val="1"/>
          </c:dLbls>
          <c:cat>
            <c:numRef>
              <c:f>Sheet1!$B$1:$D$1</c:f>
              <c:numCache>
                <c:formatCode>General</c:formatCode>
                <c:ptCount val="3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</c:numCache>
            </c:numRef>
          </c:cat>
          <c:val>
            <c:numRef>
              <c:f>Sheet1!$B$4:$D$4</c:f>
              <c:numCache>
                <c:formatCode>General</c:formatCode>
                <c:ptCount val="3"/>
              </c:numCache>
            </c:numRef>
          </c:val>
        </c:ser>
        <c:dLbls>
          <c:showVal val="1"/>
        </c:dLbls>
        <c:gapDepth val="0"/>
        <c:shape val="box"/>
        <c:axId val="96850688"/>
        <c:axId val="96852224"/>
        <c:axId val="0"/>
      </c:bar3DChart>
      <c:catAx>
        <c:axId val="96850688"/>
        <c:scaling>
          <c:orientation val="minMax"/>
        </c:scaling>
        <c:axPos val="b"/>
        <c:numFmt formatCode="General" sourceLinked="1"/>
        <c:tickLblPos val="low"/>
        <c:spPr>
          <a:ln w="3006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893" b="1" i="0" u="none" strike="noStrike" baseline="0">
                <a:solidFill>
                  <a:schemeClr val="tx1"/>
                </a:solidFill>
                <a:latin typeface="Tahoma"/>
                <a:ea typeface="Tahoma"/>
                <a:cs typeface="Tahoma"/>
              </a:defRPr>
            </a:pPr>
            <a:endParaRPr lang="ru-RU"/>
          </a:p>
        </c:txPr>
        <c:crossAx val="96852224"/>
        <c:crosses val="autoZero"/>
        <c:auto val="1"/>
        <c:lblAlgn val="ctr"/>
        <c:lblOffset val="100"/>
        <c:tickLblSkip val="1"/>
        <c:tickMarkSkip val="1"/>
      </c:catAx>
      <c:valAx>
        <c:axId val="96852224"/>
        <c:scaling>
          <c:orientation val="minMax"/>
        </c:scaling>
        <c:axPos val="l"/>
        <c:majorGridlines>
          <c:spPr>
            <a:ln w="3006">
              <a:solidFill>
                <a:schemeClr val="tx1"/>
              </a:solidFill>
              <a:prstDash val="solid"/>
            </a:ln>
          </c:spPr>
        </c:majorGridlines>
        <c:title>
          <c:tx>
            <c:rich>
              <a:bodyPr rot="0" vert="horz"/>
              <a:lstStyle/>
              <a:p>
                <a:pPr algn="ctr">
                  <a:defRPr sz="1704" b="1" i="0" u="none" strike="noStrike" baseline="0">
                    <a:solidFill>
                      <a:schemeClr val="tx1"/>
                    </a:solidFill>
                    <a:latin typeface="Tahoma"/>
                    <a:ea typeface="Tahoma"/>
                    <a:cs typeface="Tahoma"/>
                  </a:defRPr>
                </a:pPr>
                <a:r>
                  <a:rPr lang="ru-RU"/>
                  <a:t>Чел.</a:t>
                </a:r>
              </a:p>
            </c:rich>
          </c:tx>
          <c:layout>
            <c:manualLayout>
              <c:xMode val="edge"/>
              <c:yMode val="edge"/>
              <c:x val="1.5931372549019628E-2"/>
              <c:y val="0.4138755980861244"/>
            </c:manualLayout>
          </c:layout>
          <c:spPr>
            <a:noFill/>
            <a:ln w="24046">
              <a:noFill/>
            </a:ln>
          </c:spPr>
        </c:title>
        <c:numFmt formatCode="General" sourceLinked="1"/>
        <c:tickLblPos val="nextTo"/>
        <c:spPr>
          <a:ln w="3006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04" b="1" i="0" u="none" strike="noStrike" baseline="0">
                <a:solidFill>
                  <a:schemeClr val="tx1"/>
                </a:solidFill>
                <a:latin typeface="Tahoma"/>
                <a:ea typeface="Tahoma"/>
                <a:cs typeface="Tahoma"/>
              </a:defRPr>
            </a:pPr>
            <a:endParaRPr lang="ru-RU"/>
          </a:p>
        </c:txPr>
        <c:crossAx val="96850688"/>
        <c:crosses val="autoZero"/>
        <c:crossBetween val="between"/>
      </c:valAx>
      <c:spPr>
        <a:noFill/>
        <a:ln w="24046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1704" b="1" i="0" u="none" strike="noStrike" baseline="0">
          <a:solidFill>
            <a:schemeClr val="tx1"/>
          </a:solidFill>
          <a:latin typeface="Tahoma"/>
          <a:ea typeface="Tahoma"/>
          <a:cs typeface="Tahoma"/>
        </a:defRPr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15C09BC-B6BB-4417-A0A3-55C284B98E2C}" type="doc">
      <dgm:prSet loTypeId="urn:microsoft.com/office/officeart/2005/8/layout/vProcess5" loCatId="process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ru-RU"/>
        </a:p>
      </dgm:t>
    </dgm:pt>
    <dgm:pt modelId="{1BCC45D4-8E04-4FF3-A8C0-E4824289ABA3}">
      <dgm:prSet phldrT="[Текст]"/>
      <dgm:spPr/>
      <dgm:t>
        <a:bodyPr/>
        <a:lstStyle/>
        <a:p>
          <a:r>
            <a:rPr lang="ru-RU" b="1" dirty="0" smtClean="0"/>
            <a:t>Дошкольное образование</a:t>
          </a:r>
        </a:p>
        <a:p>
          <a:r>
            <a:rPr lang="ru-RU" b="1" dirty="0" smtClean="0"/>
            <a:t> (8 детских садов</a:t>
          </a:r>
          <a:r>
            <a:rPr lang="ru-RU" dirty="0" smtClean="0"/>
            <a:t>)- 309 детей</a:t>
          </a:r>
          <a:endParaRPr lang="ru-RU" dirty="0"/>
        </a:p>
      </dgm:t>
    </dgm:pt>
    <dgm:pt modelId="{39726203-1677-408A-BD08-0133B186C330}" type="parTrans" cxnId="{E4801565-BA5C-4601-B82F-233273C757ED}">
      <dgm:prSet/>
      <dgm:spPr/>
      <dgm:t>
        <a:bodyPr/>
        <a:lstStyle/>
        <a:p>
          <a:endParaRPr lang="ru-RU"/>
        </a:p>
      </dgm:t>
    </dgm:pt>
    <dgm:pt modelId="{103275FA-F45F-4642-B653-349B40F54634}" type="sibTrans" cxnId="{E4801565-BA5C-4601-B82F-233273C757ED}">
      <dgm:prSet/>
      <dgm:spPr>
        <a:solidFill>
          <a:srgbClr val="FF0000">
            <a:alpha val="90000"/>
          </a:srgbClr>
        </a:solidFill>
      </dgm:spPr>
      <dgm:t>
        <a:bodyPr/>
        <a:lstStyle/>
        <a:p>
          <a:endParaRPr lang="ru-RU"/>
        </a:p>
      </dgm:t>
    </dgm:pt>
    <dgm:pt modelId="{5EFE2BA9-8453-472C-A09E-7BEB1992F391}">
      <dgm:prSet phldrT="[Текст]"/>
      <dgm:spPr/>
      <dgm:t>
        <a:bodyPr/>
        <a:lstStyle/>
        <a:p>
          <a:r>
            <a:rPr lang="ru-RU" b="1" dirty="0" smtClean="0"/>
            <a:t>Общее образование </a:t>
          </a:r>
        </a:p>
        <a:p>
          <a:r>
            <a:rPr lang="ru-RU" b="1" dirty="0" smtClean="0"/>
            <a:t>(9 школ,6 филиалов)- 1230 учащихся</a:t>
          </a:r>
          <a:endParaRPr lang="ru-RU" b="1" dirty="0"/>
        </a:p>
      </dgm:t>
    </dgm:pt>
    <dgm:pt modelId="{E5B90F4D-C237-4E47-90D1-BFAE159723A4}" type="parTrans" cxnId="{4F554830-1E0E-4868-A6F2-FDFBB9C6FE01}">
      <dgm:prSet/>
      <dgm:spPr/>
      <dgm:t>
        <a:bodyPr/>
        <a:lstStyle/>
        <a:p>
          <a:endParaRPr lang="ru-RU"/>
        </a:p>
      </dgm:t>
    </dgm:pt>
    <dgm:pt modelId="{EDD6B266-4E88-4EFD-AD01-47E23D8BC1D4}" type="sibTrans" cxnId="{4F554830-1E0E-4868-A6F2-FDFBB9C6FE01}">
      <dgm:prSet/>
      <dgm:spPr>
        <a:solidFill>
          <a:srgbClr val="FF0000">
            <a:alpha val="90000"/>
          </a:srgbClr>
        </a:solidFill>
      </dgm:spPr>
      <dgm:t>
        <a:bodyPr/>
        <a:lstStyle/>
        <a:p>
          <a:endParaRPr lang="ru-RU"/>
        </a:p>
      </dgm:t>
    </dgm:pt>
    <dgm:pt modelId="{AA2A8157-1015-473E-A5B5-BE7B950D077F}">
      <dgm:prSet phldrT="[Текст]"/>
      <dgm:spPr/>
      <dgm:t>
        <a:bodyPr/>
        <a:lstStyle/>
        <a:p>
          <a:r>
            <a:rPr lang="ru-RU" b="1" dirty="0" smtClean="0"/>
            <a:t>Дополнительное образование</a:t>
          </a:r>
        </a:p>
        <a:p>
          <a:r>
            <a:rPr lang="ru-RU" b="1" dirty="0" smtClean="0"/>
            <a:t> (2 учреждения)- 370 воспитанник</a:t>
          </a:r>
          <a:endParaRPr lang="ru-RU" b="1" dirty="0"/>
        </a:p>
      </dgm:t>
    </dgm:pt>
    <dgm:pt modelId="{04F0A3A3-B361-4F54-BAB0-90998CC9175A}" type="parTrans" cxnId="{68AAFB30-F5AE-49E8-A690-F08527465157}">
      <dgm:prSet/>
      <dgm:spPr/>
      <dgm:t>
        <a:bodyPr/>
        <a:lstStyle/>
        <a:p>
          <a:endParaRPr lang="ru-RU"/>
        </a:p>
      </dgm:t>
    </dgm:pt>
    <dgm:pt modelId="{632941CE-727B-4F5C-9D1E-A4C62017D343}" type="sibTrans" cxnId="{68AAFB30-F5AE-49E8-A690-F08527465157}">
      <dgm:prSet/>
      <dgm:spPr/>
      <dgm:t>
        <a:bodyPr/>
        <a:lstStyle/>
        <a:p>
          <a:endParaRPr lang="ru-RU"/>
        </a:p>
      </dgm:t>
    </dgm:pt>
    <dgm:pt modelId="{E7539CD2-7110-4204-B1A2-8C5DF7E7E4FE}" type="pres">
      <dgm:prSet presAssocID="{415C09BC-B6BB-4417-A0A3-55C284B98E2C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40D57F7-1539-4371-90FE-35CE818B75F9}" type="pres">
      <dgm:prSet presAssocID="{415C09BC-B6BB-4417-A0A3-55C284B98E2C}" presName="dummyMaxCanvas" presStyleCnt="0">
        <dgm:presLayoutVars/>
      </dgm:prSet>
      <dgm:spPr/>
    </dgm:pt>
    <dgm:pt modelId="{3151DEEF-6273-4F85-AC45-9D90F66CD0B7}" type="pres">
      <dgm:prSet presAssocID="{415C09BC-B6BB-4417-A0A3-55C284B98E2C}" presName="ThreeNodes_1" presStyleLbl="node1" presStyleIdx="0" presStyleCnt="3" custLinFactNeighborX="10521" custLinFactNeighborY="-816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9B0128-E7E1-4BBB-8D30-9B63A008F10A}" type="pres">
      <dgm:prSet presAssocID="{415C09BC-B6BB-4417-A0A3-55C284B98E2C}" presName="ThreeNodes_2" presStyleLbl="node1" presStyleIdx="1" presStyleCnt="3" custLinFactNeighborX="3849" custLinFactNeighborY="-102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DD95CE-48FD-4EB4-91AD-0FC0E9751D6E}" type="pres">
      <dgm:prSet presAssocID="{415C09BC-B6BB-4417-A0A3-55C284B98E2C}" presName="ThreeNodes_3" presStyleLbl="node1" presStyleIdx="2" presStyleCnt="3" custLinFactNeighborX="-1196" custLinFactNeighborY="-195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F0A176-DEB6-41AE-8B10-34D2CAD23B6C}" type="pres">
      <dgm:prSet presAssocID="{415C09BC-B6BB-4417-A0A3-55C284B98E2C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DF2105-405C-4040-BA69-455E2F573105}" type="pres">
      <dgm:prSet presAssocID="{415C09BC-B6BB-4417-A0A3-55C284B98E2C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51BF68-1B1A-4952-A1F6-5FD05B775B5A}" type="pres">
      <dgm:prSet presAssocID="{415C09BC-B6BB-4417-A0A3-55C284B98E2C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A34895-7408-4863-9F8A-1CCFB72D0AA7}" type="pres">
      <dgm:prSet presAssocID="{415C09BC-B6BB-4417-A0A3-55C284B98E2C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34E943-78D0-4C72-A79F-7BB3F3BAB80A}" type="pres">
      <dgm:prSet presAssocID="{415C09BC-B6BB-4417-A0A3-55C284B98E2C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B5BADBD-B97E-4C5A-87FF-92D0B8397E9F}" type="presOf" srcId="{415C09BC-B6BB-4417-A0A3-55C284B98E2C}" destId="{E7539CD2-7110-4204-B1A2-8C5DF7E7E4FE}" srcOrd="0" destOrd="0" presId="urn:microsoft.com/office/officeart/2005/8/layout/vProcess5"/>
    <dgm:cxn modelId="{A207A569-83BD-4BE3-80A5-FB2A0CA655A8}" type="presOf" srcId="{1BCC45D4-8E04-4FF3-A8C0-E4824289ABA3}" destId="{3151DEEF-6273-4F85-AC45-9D90F66CD0B7}" srcOrd="0" destOrd="0" presId="urn:microsoft.com/office/officeart/2005/8/layout/vProcess5"/>
    <dgm:cxn modelId="{6A851AEA-F401-42A3-900A-0096BA51D246}" type="presOf" srcId="{103275FA-F45F-4642-B653-349B40F54634}" destId="{CAF0A176-DEB6-41AE-8B10-34D2CAD23B6C}" srcOrd="0" destOrd="0" presId="urn:microsoft.com/office/officeart/2005/8/layout/vProcess5"/>
    <dgm:cxn modelId="{DA7B36D0-A64B-4DAF-9320-FEB9026DEF79}" type="presOf" srcId="{AA2A8157-1015-473E-A5B5-BE7B950D077F}" destId="{AEDD95CE-48FD-4EB4-91AD-0FC0E9751D6E}" srcOrd="0" destOrd="0" presId="urn:microsoft.com/office/officeart/2005/8/layout/vProcess5"/>
    <dgm:cxn modelId="{E5064548-9CA8-469C-848B-075F8253DA61}" type="presOf" srcId="{5EFE2BA9-8453-472C-A09E-7BEB1992F391}" destId="{AE9B0128-E7E1-4BBB-8D30-9B63A008F10A}" srcOrd="0" destOrd="0" presId="urn:microsoft.com/office/officeart/2005/8/layout/vProcess5"/>
    <dgm:cxn modelId="{68AAFB30-F5AE-49E8-A690-F08527465157}" srcId="{415C09BC-B6BB-4417-A0A3-55C284B98E2C}" destId="{AA2A8157-1015-473E-A5B5-BE7B950D077F}" srcOrd="2" destOrd="0" parTransId="{04F0A3A3-B361-4F54-BAB0-90998CC9175A}" sibTransId="{632941CE-727B-4F5C-9D1E-A4C62017D343}"/>
    <dgm:cxn modelId="{4F554830-1E0E-4868-A6F2-FDFBB9C6FE01}" srcId="{415C09BC-B6BB-4417-A0A3-55C284B98E2C}" destId="{5EFE2BA9-8453-472C-A09E-7BEB1992F391}" srcOrd="1" destOrd="0" parTransId="{E5B90F4D-C237-4E47-90D1-BFAE159723A4}" sibTransId="{EDD6B266-4E88-4EFD-AD01-47E23D8BC1D4}"/>
    <dgm:cxn modelId="{B8F08B82-974F-49E3-A90F-8580A6B3D14B}" type="presOf" srcId="{1BCC45D4-8E04-4FF3-A8C0-E4824289ABA3}" destId="{A551BF68-1B1A-4952-A1F6-5FD05B775B5A}" srcOrd="1" destOrd="0" presId="urn:microsoft.com/office/officeart/2005/8/layout/vProcess5"/>
    <dgm:cxn modelId="{CAAF6264-435F-414F-9567-45D7A5684014}" type="presOf" srcId="{AA2A8157-1015-473E-A5B5-BE7B950D077F}" destId="{E234E943-78D0-4C72-A79F-7BB3F3BAB80A}" srcOrd="1" destOrd="0" presId="urn:microsoft.com/office/officeart/2005/8/layout/vProcess5"/>
    <dgm:cxn modelId="{BF92FC25-39F7-4453-8526-0EE70BEB9B9F}" type="presOf" srcId="{EDD6B266-4E88-4EFD-AD01-47E23D8BC1D4}" destId="{A3DF2105-405C-4040-BA69-455E2F573105}" srcOrd="0" destOrd="0" presId="urn:microsoft.com/office/officeart/2005/8/layout/vProcess5"/>
    <dgm:cxn modelId="{E4801565-BA5C-4601-B82F-233273C757ED}" srcId="{415C09BC-B6BB-4417-A0A3-55C284B98E2C}" destId="{1BCC45D4-8E04-4FF3-A8C0-E4824289ABA3}" srcOrd="0" destOrd="0" parTransId="{39726203-1677-408A-BD08-0133B186C330}" sibTransId="{103275FA-F45F-4642-B653-349B40F54634}"/>
    <dgm:cxn modelId="{A317D838-77A9-4D56-8206-DFBCCD358084}" type="presOf" srcId="{5EFE2BA9-8453-472C-A09E-7BEB1992F391}" destId="{73A34895-7408-4863-9F8A-1CCFB72D0AA7}" srcOrd="1" destOrd="0" presId="urn:microsoft.com/office/officeart/2005/8/layout/vProcess5"/>
    <dgm:cxn modelId="{62A5557A-8E0E-4C29-B3E4-CC9CFEDF880E}" type="presParOf" srcId="{E7539CD2-7110-4204-B1A2-8C5DF7E7E4FE}" destId="{540D57F7-1539-4371-90FE-35CE818B75F9}" srcOrd="0" destOrd="0" presId="urn:microsoft.com/office/officeart/2005/8/layout/vProcess5"/>
    <dgm:cxn modelId="{7CBB4E00-84F4-437D-A275-DE0A7C09DBDB}" type="presParOf" srcId="{E7539CD2-7110-4204-B1A2-8C5DF7E7E4FE}" destId="{3151DEEF-6273-4F85-AC45-9D90F66CD0B7}" srcOrd="1" destOrd="0" presId="urn:microsoft.com/office/officeart/2005/8/layout/vProcess5"/>
    <dgm:cxn modelId="{C5D18FFF-AA63-4C4C-8E72-02908600C7B9}" type="presParOf" srcId="{E7539CD2-7110-4204-B1A2-8C5DF7E7E4FE}" destId="{AE9B0128-E7E1-4BBB-8D30-9B63A008F10A}" srcOrd="2" destOrd="0" presId="urn:microsoft.com/office/officeart/2005/8/layout/vProcess5"/>
    <dgm:cxn modelId="{FAA7C986-B190-4D30-8C83-CD475F079D8D}" type="presParOf" srcId="{E7539CD2-7110-4204-B1A2-8C5DF7E7E4FE}" destId="{AEDD95CE-48FD-4EB4-91AD-0FC0E9751D6E}" srcOrd="3" destOrd="0" presId="urn:microsoft.com/office/officeart/2005/8/layout/vProcess5"/>
    <dgm:cxn modelId="{A6220B30-0E88-4FEA-ADE9-0A2807438CFF}" type="presParOf" srcId="{E7539CD2-7110-4204-B1A2-8C5DF7E7E4FE}" destId="{CAF0A176-DEB6-41AE-8B10-34D2CAD23B6C}" srcOrd="4" destOrd="0" presId="urn:microsoft.com/office/officeart/2005/8/layout/vProcess5"/>
    <dgm:cxn modelId="{8F3EDF67-E1C8-4C8E-BF88-EEC6D633AF34}" type="presParOf" srcId="{E7539CD2-7110-4204-B1A2-8C5DF7E7E4FE}" destId="{A3DF2105-405C-4040-BA69-455E2F573105}" srcOrd="5" destOrd="0" presId="urn:microsoft.com/office/officeart/2005/8/layout/vProcess5"/>
    <dgm:cxn modelId="{7119A4C0-FA47-45EC-8CF3-D343FBAD9D05}" type="presParOf" srcId="{E7539CD2-7110-4204-B1A2-8C5DF7E7E4FE}" destId="{A551BF68-1B1A-4952-A1F6-5FD05B775B5A}" srcOrd="6" destOrd="0" presId="urn:microsoft.com/office/officeart/2005/8/layout/vProcess5"/>
    <dgm:cxn modelId="{0AB93492-4A44-4B79-A6E8-864FF5FE2FAE}" type="presParOf" srcId="{E7539CD2-7110-4204-B1A2-8C5DF7E7E4FE}" destId="{73A34895-7408-4863-9F8A-1CCFB72D0AA7}" srcOrd="7" destOrd="0" presId="urn:microsoft.com/office/officeart/2005/8/layout/vProcess5"/>
    <dgm:cxn modelId="{87B2EF81-3681-4036-84B2-D4674ABF9110}" type="presParOf" srcId="{E7539CD2-7110-4204-B1A2-8C5DF7E7E4FE}" destId="{E234E943-78D0-4C72-A79F-7BB3F3BAB80A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Овал 8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7B3910F-57B2-4988-9FE8-7456920EB1F3}" type="datetimeFigureOut">
              <a:rPr lang="ru-RU"/>
              <a:pPr>
                <a:defRPr/>
              </a:pPr>
              <a:t>29.03.2017</a:t>
            </a:fld>
            <a:endParaRPr lang="ru-RU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F043E72-2244-40F7-AF27-F5542DCD1F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11D553-F072-4B73-AE37-01EC31F0D4ED}" type="datetimeFigureOut">
              <a:rPr lang="ru-RU"/>
              <a:pPr>
                <a:defRPr/>
              </a:pPr>
              <a:t>29.03.2017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04BA61-43B5-40AD-8ACF-09296B0B5F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5492E2-17FF-4676-8510-EFCC228B2E8E}" type="datetimeFigureOut">
              <a:rPr lang="ru-RU"/>
              <a:pPr>
                <a:defRPr/>
              </a:pPr>
              <a:t>29.03.2017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C6E159-B6D8-40B7-9DA4-7F915BAF6C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1435100" y="1447800"/>
            <a:ext cx="7499350" cy="48006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BB803A-C4B8-4D56-A7F2-DB94E31E6AB8}" type="datetimeFigureOut">
              <a:rPr lang="ru-RU"/>
              <a:pPr>
                <a:defRPr/>
              </a:pPr>
              <a:t>29.03.2017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895EFA-8D69-4492-B7A3-449A87938F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42D28A-83B0-4303-9F0E-9D6D94206D84}" type="datetimeFigureOut">
              <a:rPr lang="ru-RU"/>
              <a:pPr>
                <a:defRPr/>
              </a:pPr>
              <a:t>29.03.2017</a:t>
            </a:fld>
            <a:endParaRPr lang="ru-RU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7EF599-9727-41FE-9953-4E106EA601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1435100" y="1447800"/>
            <a:ext cx="7499350" cy="48006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70386F-794E-480D-B9D2-76788F7B94AA}" type="datetimeFigureOut">
              <a:rPr lang="ru-RU"/>
              <a:pPr>
                <a:defRPr/>
              </a:pPr>
              <a:t>29.03.2017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693B1B-D955-4E43-A622-D949630CF8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03DC95-8549-4F03-B19E-DB9C97463A3F}" type="datetimeFigureOut">
              <a:rPr lang="ru-RU"/>
              <a:pPr>
                <a:defRPr/>
              </a:pPr>
              <a:t>29.03.2017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B0304C-9AF0-47D3-98BD-EE4310D411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Овал 8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2E450EB-8CE5-407F-B3DC-D6AA39D099B6}" type="datetimeFigureOut">
              <a:rPr lang="ru-RU"/>
              <a:pPr>
                <a:defRPr/>
              </a:pPr>
              <a:t>29.03.2017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5827D03-2D8D-4A25-B552-C4B9D304E9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BBFCC1-9897-4633-A2CB-2BE43D0FE58B}" type="datetimeFigureOut">
              <a:rPr lang="ru-RU"/>
              <a:pPr>
                <a:defRPr/>
              </a:pPr>
              <a:t>29.03.2017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96C51-4ABE-452E-ADAA-6C52F49CC8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78387E2-BAF6-451B-A617-5DEF36DCC50D}" type="datetimeFigureOut">
              <a:rPr lang="ru-RU"/>
              <a:pPr>
                <a:defRPr/>
              </a:pPr>
              <a:t>29.03.2017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4EC4F0F-81C2-4E4F-BEB7-CBE573BFC6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82FC26-822D-4DB1-8F07-8DAAD3E0C2FD}" type="datetimeFigureOut">
              <a:rPr lang="ru-RU"/>
              <a:pPr>
                <a:defRPr/>
              </a:pPr>
              <a:t>29.03.2017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CE15C5-6547-45FD-BAA5-7AE363D2E6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4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Прямоугольник 5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D691CB3-80D0-4794-B1D6-F457B8B1BAB0}" type="datetimeFigureOut">
              <a:rPr lang="ru-RU"/>
              <a:pPr>
                <a:defRPr/>
              </a:pPr>
              <a:t>29.03.2017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F0F4669-E379-4C4E-9823-3ECECBC4AB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4578DF0-709B-4854-9232-188E8B3B9055}" type="datetimeFigureOut">
              <a:rPr lang="ru-RU"/>
              <a:pPr>
                <a:defRPr/>
              </a:pPr>
              <a:t>29.03.2017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9873A84-C2D3-46C3-9B33-1ABB3911C4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auto">
              <a:lnSpc>
                <a:spcPts val="3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  <a:cs typeface="+mn-cs"/>
            </a:endParaRPr>
          </a:p>
        </p:txBody>
      </p:sp>
      <p:sp>
        <p:nvSpPr>
          <p:cNvPr id="6" name="Блок-схема: процесс 8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Блок-схема: процесс 9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EF7D979-E31D-4175-92BA-0803E62D6396}" type="datetimeFigureOut">
              <a:rPr lang="ru-RU"/>
              <a:pPr>
                <a:defRPr/>
              </a:pPr>
              <a:t>29.03.2017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EAE90E1-3CD5-4A0C-A96F-D783E4BE1B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5C1EA3FE-9F7B-4109-841C-9561A71AA760}" type="datetimeFigureOut">
              <a:rPr lang="ru-RU"/>
              <a:pPr>
                <a:defRPr/>
              </a:pPr>
              <a:t>29.03.2017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1CE22A20-C728-4B97-951D-77F8691549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7" r:id="rId2"/>
    <p:sldLayoutId id="2147483676" r:id="rId3"/>
    <p:sldLayoutId id="2147483668" r:id="rId4"/>
    <p:sldLayoutId id="2147483677" r:id="rId5"/>
    <p:sldLayoutId id="2147483669" r:id="rId6"/>
    <p:sldLayoutId id="2147483678" r:id="rId7"/>
    <p:sldLayoutId id="2147483679" r:id="rId8"/>
    <p:sldLayoutId id="2147483680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2.v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scene3d>
            <a:camera prst="orthographicFront"/>
            <a:lightRig rig="threePt" dir="t"/>
          </a:scene3d>
          <a:sp3d prstMaterial="metal">
            <a:bevelT prst="convex"/>
          </a:sp3d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  <a:cs typeface="Arial" charset="0"/>
              </a:rPr>
              <a:t>Усть-Пристанский</a:t>
            </a: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  <a:cs typeface="Arial" charset="0"/>
              </a:rPr>
              <a:t>  район</a:t>
            </a:r>
          </a:p>
        </p:txBody>
      </p:sp>
      <p:sp>
        <p:nvSpPr>
          <p:cNvPr id="16388" name="Подзаголовок 1"/>
          <p:cNvSpPr>
            <a:spLocks noGrp="1"/>
          </p:cNvSpPr>
          <p:nvPr>
            <p:ph idx="1"/>
          </p:nvPr>
        </p:nvSpPr>
        <p:spPr>
          <a:xfrm>
            <a:off x="1476375" y="1557338"/>
            <a:ext cx="7242175" cy="3898900"/>
          </a:xfrm>
        </p:spPr>
        <p:txBody>
          <a:bodyPr/>
          <a:lstStyle/>
          <a:p>
            <a:pPr marL="80963" indent="0" algn="ctr" eaLnBrk="1" hangingPunct="1">
              <a:lnSpc>
                <a:spcPct val="90000"/>
              </a:lnSpc>
              <a:buFont typeface="Wingdings 2" pitchFamily="18" charset="2"/>
              <a:buNone/>
            </a:pPr>
            <a:endParaRPr lang="ru-RU" sz="4400" dirty="0" smtClean="0">
              <a:latin typeface="Arial Black" pitchFamily="34" charset="0"/>
            </a:endParaRPr>
          </a:p>
          <a:p>
            <a:pPr marL="80963" indent="0" algn="ctr" eaLnBrk="1" hangingPunct="1">
              <a:lnSpc>
                <a:spcPct val="90000"/>
              </a:lnSpc>
              <a:buFont typeface="Wingdings 2" pitchFamily="18" charset="2"/>
              <a:buNone/>
            </a:pPr>
            <a:endParaRPr lang="ru-RU" sz="4400" dirty="0" smtClean="0">
              <a:latin typeface="Arial Black" pitchFamily="34" charset="0"/>
            </a:endParaRPr>
          </a:p>
          <a:p>
            <a:pPr marL="80963" indent="0" algn="ctr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3600" b="1" i="1" dirty="0" smtClean="0">
                <a:latin typeface="Times New Roman" pitchFamily="18" charset="0"/>
              </a:rPr>
              <a:t>Отчет о деятельности Администрации района</a:t>
            </a:r>
            <a:br>
              <a:rPr lang="ru-RU" sz="3600" b="1" i="1" dirty="0" smtClean="0">
                <a:latin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</a:rPr>
              <a:t>по социально-экономическому развитию </a:t>
            </a:r>
            <a:r>
              <a:rPr lang="ru-RU" sz="3600" b="1" i="1" dirty="0" err="1" smtClean="0">
                <a:latin typeface="Times New Roman" pitchFamily="18" charset="0"/>
              </a:rPr>
              <a:t>Усть-Пристанского</a:t>
            </a:r>
            <a:r>
              <a:rPr lang="ru-RU" sz="3600" b="1" i="1" dirty="0" smtClean="0">
                <a:latin typeface="Times New Roman" pitchFamily="18" charset="0"/>
              </a:rPr>
              <a:t> района в 2016 году</a:t>
            </a:r>
            <a:endParaRPr lang="ru-RU" sz="3600" dirty="0" smtClean="0">
              <a:latin typeface="Arial Black" pitchFamily="34" charset="0"/>
            </a:endParaRPr>
          </a:p>
          <a:p>
            <a:pPr marL="80963" indent="0" algn="ctr" eaLnBrk="1" hangingPunct="1">
              <a:lnSpc>
                <a:spcPct val="90000"/>
              </a:lnSpc>
              <a:buFont typeface="Wingdings 2" pitchFamily="18" charset="2"/>
              <a:buNone/>
            </a:pPr>
            <a:endParaRPr lang="ru-RU" sz="3600" dirty="0" smtClean="0">
              <a:latin typeface="Arial Black" pitchFamily="34" charset="0"/>
            </a:endParaRPr>
          </a:p>
          <a:p>
            <a:pPr marL="80963" indent="0" algn="ctr" eaLnBrk="1" hangingPunct="1">
              <a:lnSpc>
                <a:spcPct val="90000"/>
              </a:lnSpc>
              <a:buFont typeface="Wingdings 2" pitchFamily="18" charset="2"/>
              <a:buNone/>
            </a:pPr>
            <a:endParaRPr lang="ru-RU" sz="4400" dirty="0" smtClean="0">
              <a:latin typeface="Arial Black" pitchFamily="34" charset="0"/>
            </a:endParaRPr>
          </a:p>
          <a:p>
            <a:pPr marL="80963" indent="0" algn="ctr" eaLnBrk="1" hangingPunct="1">
              <a:lnSpc>
                <a:spcPct val="90000"/>
              </a:lnSpc>
              <a:buFont typeface="Wingdings 2" pitchFamily="18" charset="2"/>
              <a:buNone/>
            </a:pPr>
            <a:endParaRPr lang="ru-RU" sz="4400" dirty="0" smtClean="0">
              <a:latin typeface="Arial Black" pitchFamily="34" charset="0"/>
            </a:endParaRPr>
          </a:p>
          <a:p>
            <a:pPr marL="80963" indent="0" algn="ctr" eaLnBrk="1" hangingPunct="1">
              <a:lnSpc>
                <a:spcPct val="90000"/>
              </a:lnSpc>
              <a:buFont typeface="Wingdings 2" pitchFamily="18" charset="2"/>
              <a:buNone/>
            </a:pPr>
            <a:endParaRPr lang="ru-RU" sz="4400" dirty="0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1424495" y="279082"/>
            <a:ext cx="7498080" cy="1143001"/>
          </a:xfrm>
          <a:scene3d>
            <a:camera prst="orthographicFront"/>
            <a:lightRig rig="threePt" dir="t"/>
          </a:scene3d>
          <a:sp3d prstMaterial="metal">
            <a:bevelT prst="convex"/>
          </a:sp3d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  <a:cs typeface="Arial" charset="0"/>
              </a:rPr>
              <a:t>Рынок труда</a:t>
            </a:r>
          </a:p>
        </p:txBody>
      </p:sp>
      <p:sp>
        <p:nvSpPr>
          <p:cNvPr id="37892" name="Rectangle 5"/>
          <p:cNvSpPr>
            <a:spLocks noRot="1" noChangeArrowheads="1"/>
          </p:cNvSpPr>
          <p:nvPr/>
        </p:nvSpPr>
        <p:spPr bwMode="auto">
          <a:xfrm>
            <a:off x="1403350" y="1557338"/>
            <a:ext cx="7313613" cy="388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5125" indent="-282575" eaLnBrk="0" hangingPunct="0"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</a:pPr>
            <a:endParaRPr lang="ru-RU" sz="2400">
              <a:latin typeface="Times New Roman" pitchFamily="18" charset="0"/>
            </a:endParaRPr>
          </a:p>
          <a:p>
            <a:pPr marL="365125" indent="-282575" eaLnBrk="0" hangingPunct="0"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</a:pPr>
            <a:endParaRPr lang="ru-RU" sz="2400">
              <a:latin typeface="Times New Roman" pitchFamily="18" charset="0"/>
            </a:endParaRPr>
          </a:p>
          <a:p>
            <a:pPr marL="365125" indent="-282575" eaLnBrk="0" hangingPunct="0"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</a:pPr>
            <a:endParaRPr lang="ru-RU" sz="3600">
              <a:latin typeface="Corbel" pitchFamily="34" charset="0"/>
            </a:endParaRPr>
          </a:p>
          <a:p>
            <a:pPr marL="365125" indent="-282575" eaLnBrk="0" hangingPunct="0"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</a:pPr>
            <a:endParaRPr lang="ru-RU" sz="3600">
              <a:latin typeface="Corbel" pitchFamily="34" charset="0"/>
            </a:endParaRPr>
          </a:p>
          <a:p>
            <a:pPr marL="365125" indent="-282575" eaLnBrk="0" hangingPunct="0"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</a:pPr>
            <a:endParaRPr lang="ru-RU" sz="3600">
              <a:latin typeface="Corbel" pitchFamily="34" charset="0"/>
            </a:endParaRPr>
          </a:p>
        </p:txBody>
      </p:sp>
      <p:graphicFrame>
        <p:nvGraphicFramePr>
          <p:cNvPr id="37926" name="Group 38"/>
          <p:cNvGraphicFramePr>
            <a:graphicFrameLocks noGrp="1"/>
          </p:cNvGraphicFramePr>
          <p:nvPr/>
        </p:nvGraphicFramePr>
        <p:xfrm>
          <a:off x="1476375" y="1628775"/>
          <a:ext cx="7416800" cy="4898708"/>
        </p:xfrm>
        <a:graphic>
          <a:graphicData uri="http://schemas.openxmlformats.org/drawingml/2006/table">
            <a:tbl>
              <a:tblPr/>
              <a:tblGrid>
                <a:gridCol w="3730625"/>
                <a:gridCol w="1130300"/>
                <a:gridCol w="1131888"/>
                <a:gridCol w="1423987"/>
              </a:tblGrid>
              <a:tr h="5683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2014 г.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2015г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2016г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033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Среднегодовая численность населения, чел.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12006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11779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11610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477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Численность занятых в экономике, чел.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3034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2792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2590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461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Количество безработных, состоящих на учете, чел.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253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233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270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477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Уровень безработицы, %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3,9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3,8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4,6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1424495" y="279082"/>
            <a:ext cx="7498080" cy="1143001"/>
          </a:xfrm>
          <a:scene3d>
            <a:camera prst="orthographicFront"/>
            <a:lightRig rig="threePt" dir="t"/>
          </a:scene3d>
          <a:sp3d prstMaterial="metal">
            <a:bevelT prst="convex"/>
          </a:sp3d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  <a:cs typeface="Arial" charset="0"/>
              </a:rPr>
              <a:t>Рынок труда</a:t>
            </a:r>
          </a:p>
        </p:txBody>
      </p:sp>
      <p:sp>
        <p:nvSpPr>
          <p:cNvPr id="34820" name="Rectangle 5"/>
          <p:cNvSpPr>
            <a:spLocks noRot="1" noChangeArrowheads="1"/>
          </p:cNvSpPr>
          <p:nvPr/>
        </p:nvSpPr>
        <p:spPr bwMode="auto">
          <a:xfrm>
            <a:off x="1403350" y="1557338"/>
            <a:ext cx="7313613" cy="388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5125" indent="-282575" eaLnBrk="0" hangingPunct="0"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</a:pPr>
            <a:endParaRPr lang="ru-RU" sz="2400">
              <a:latin typeface="Times New Roman" pitchFamily="18" charset="0"/>
            </a:endParaRPr>
          </a:p>
          <a:p>
            <a:pPr marL="365125" indent="-282575" eaLnBrk="0" hangingPunct="0"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</a:pPr>
            <a:endParaRPr lang="ru-RU" sz="2400">
              <a:latin typeface="Times New Roman" pitchFamily="18" charset="0"/>
            </a:endParaRPr>
          </a:p>
          <a:p>
            <a:pPr marL="365125" indent="-282575" eaLnBrk="0" hangingPunct="0"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</a:pPr>
            <a:endParaRPr lang="ru-RU" sz="3600">
              <a:latin typeface="Corbel" pitchFamily="34" charset="0"/>
            </a:endParaRPr>
          </a:p>
          <a:p>
            <a:pPr marL="365125" indent="-282575" eaLnBrk="0" hangingPunct="0"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</a:pPr>
            <a:endParaRPr lang="ru-RU" sz="3600">
              <a:latin typeface="Corbel" pitchFamily="34" charset="0"/>
            </a:endParaRPr>
          </a:p>
          <a:p>
            <a:pPr marL="365125" indent="-282575" eaLnBrk="0" hangingPunct="0"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</a:pPr>
            <a:endParaRPr lang="ru-RU" sz="3600">
              <a:latin typeface="Corbel" pitchFamily="34" charset="0"/>
            </a:endParaRPr>
          </a:p>
        </p:txBody>
      </p:sp>
      <p:sp>
        <p:nvSpPr>
          <p:cNvPr id="34821" name="Rectangle 70"/>
          <p:cNvSpPr>
            <a:spLocks noRot="1" noChangeArrowheads="1"/>
          </p:cNvSpPr>
          <p:nvPr/>
        </p:nvSpPr>
        <p:spPr bwMode="auto">
          <a:xfrm>
            <a:off x="1187450" y="1484313"/>
            <a:ext cx="7705725" cy="442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5125" indent="-282575" eaLnBrk="0" hangingPunct="0">
              <a:lnSpc>
                <a:spcPct val="8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ru-RU" sz="2400" b="1" i="1" u="sng" dirty="0">
                <a:solidFill>
                  <a:srgbClr val="0000FF"/>
                </a:solidFill>
                <a:latin typeface="Times New Roman" pitchFamily="18" charset="0"/>
              </a:rPr>
              <a:t>Создано в </a:t>
            </a:r>
            <a:r>
              <a:rPr lang="ru-RU" sz="2400" b="1" i="1" u="sng" dirty="0" smtClean="0">
                <a:solidFill>
                  <a:srgbClr val="0000FF"/>
                </a:solidFill>
                <a:latin typeface="Times New Roman" pitchFamily="18" charset="0"/>
              </a:rPr>
              <a:t>2016 </a:t>
            </a:r>
            <a:r>
              <a:rPr lang="ru-RU" sz="2400" b="1" i="1" u="sng" dirty="0">
                <a:solidFill>
                  <a:srgbClr val="0000FF"/>
                </a:solidFill>
                <a:latin typeface="Times New Roman" pitchFamily="18" charset="0"/>
              </a:rPr>
              <a:t>году</a:t>
            </a:r>
            <a:r>
              <a:rPr lang="ru-RU" sz="2400" b="1" i="1" dirty="0">
                <a:solidFill>
                  <a:srgbClr val="0000FF"/>
                </a:solidFill>
                <a:latin typeface="Times New Roman" pitchFamily="18" charset="0"/>
              </a:rPr>
              <a:t>:</a:t>
            </a:r>
          </a:p>
          <a:p>
            <a:pPr marL="365125" indent="-282575" eaLnBrk="0" hangingPunct="0">
              <a:lnSpc>
                <a:spcPct val="8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ru-RU" sz="2400" b="1" dirty="0">
                <a:latin typeface="Times New Roman" pitchFamily="18" charset="0"/>
              </a:rPr>
              <a:t>	   </a:t>
            </a:r>
            <a:r>
              <a:rPr lang="ru-RU" sz="2400" b="1" i="1" dirty="0">
                <a:latin typeface="Times New Roman" pitchFamily="18" charset="0"/>
              </a:rPr>
              <a:t>-  </a:t>
            </a:r>
            <a:r>
              <a:rPr lang="ru-RU" sz="2400" b="1" i="1" dirty="0" smtClean="0">
                <a:solidFill>
                  <a:srgbClr val="0000FF"/>
                </a:solidFill>
                <a:latin typeface="Times New Roman" pitchFamily="18" charset="0"/>
              </a:rPr>
              <a:t>87</a:t>
            </a:r>
            <a:r>
              <a:rPr lang="ru-RU" sz="2400" b="1" i="1" dirty="0" smtClean="0">
                <a:latin typeface="Times New Roman" pitchFamily="18" charset="0"/>
              </a:rPr>
              <a:t> </a:t>
            </a:r>
            <a:r>
              <a:rPr lang="ru-RU" sz="2400" b="1" i="1" dirty="0">
                <a:latin typeface="Times New Roman" pitchFamily="18" charset="0"/>
              </a:rPr>
              <a:t>рабочих мест по общественным работам;</a:t>
            </a:r>
          </a:p>
          <a:p>
            <a:pPr marL="365125" indent="-282575" eaLnBrk="0" hangingPunct="0">
              <a:lnSpc>
                <a:spcPct val="8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ru-RU" sz="2400" b="1" i="1" dirty="0">
                <a:latin typeface="Times New Roman" pitchFamily="18" charset="0"/>
              </a:rPr>
              <a:t>        -  </a:t>
            </a:r>
            <a:r>
              <a:rPr lang="ru-RU" sz="2400" b="1" i="1" dirty="0">
                <a:solidFill>
                  <a:srgbClr val="0000FF"/>
                </a:solidFill>
                <a:latin typeface="Times New Roman" pitchFamily="18" charset="0"/>
              </a:rPr>
              <a:t>11 </a:t>
            </a:r>
            <a:r>
              <a:rPr lang="ru-RU" sz="2400" b="1" i="1" dirty="0">
                <a:latin typeface="Times New Roman" pitchFamily="18" charset="0"/>
              </a:rPr>
              <a:t>рабочих мест для особо нуждающихся;</a:t>
            </a:r>
          </a:p>
          <a:p>
            <a:pPr marL="365125" indent="-282575" eaLnBrk="0" hangingPunct="0">
              <a:lnSpc>
                <a:spcPct val="8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ru-RU" sz="2400" b="1" i="1" dirty="0">
                <a:latin typeface="Times New Roman" pitchFamily="18" charset="0"/>
              </a:rPr>
              <a:t>        -  </a:t>
            </a:r>
            <a:r>
              <a:rPr lang="ru-RU" sz="2400" b="1" i="1" dirty="0" smtClean="0">
                <a:solidFill>
                  <a:srgbClr val="0000FF"/>
                </a:solidFill>
                <a:latin typeface="Times New Roman" pitchFamily="18" charset="0"/>
              </a:rPr>
              <a:t>50 </a:t>
            </a:r>
            <a:r>
              <a:rPr lang="ru-RU" sz="2400" b="1" i="1" dirty="0" smtClean="0">
                <a:latin typeface="Times New Roman" pitchFamily="18" charset="0"/>
              </a:rPr>
              <a:t> </a:t>
            </a:r>
            <a:r>
              <a:rPr lang="ru-RU" sz="2400" b="1" i="1" dirty="0">
                <a:latin typeface="Times New Roman" pitchFamily="18" charset="0"/>
              </a:rPr>
              <a:t>рабочих мест для несовершеннолетних граждан</a:t>
            </a:r>
            <a:r>
              <a:rPr lang="ru-RU" sz="2400" b="1" dirty="0">
                <a:latin typeface="Times New Roman" pitchFamily="18" charset="0"/>
              </a:rPr>
              <a:t> ;</a:t>
            </a:r>
          </a:p>
          <a:p>
            <a:pPr marL="365125" indent="-282575" eaLnBrk="0" hangingPunct="0">
              <a:lnSpc>
                <a:spcPct val="8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ru-RU" sz="2400" b="1" i="1" u="sng" dirty="0">
                <a:solidFill>
                  <a:srgbClr val="0000FF"/>
                </a:solidFill>
                <a:latin typeface="Times New Roman" pitchFamily="18" charset="0"/>
              </a:rPr>
              <a:t>Получили: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</a:rPr>
              <a:t>	</a:t>
            </a:r>
            <a:r>
              <a:rPr lang="ru-RU" sz="2400" b="1" dirty="0">
                <a:latin typeface="Times New Roman" pitchFamily="18" charset="0"/>
              </a:rPr>
              <a:t>	</a:t>
            </a:r>
          </a:p>
          <a:p>
            <a:pPr marL="365125" indent="-282575" eaLnBrk="0" hangingPunct="0">
              <a:lnSpc>
                <a:spcPct val="8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ru-RU" sz="2400" b="1" dirty="0">
                <a:latin typeface="Times New Roman" pitchFamily="18" charset="0"/>
              </a:rPr>
              <a:t>       </a:t>
            </a:r>
            <a:r>
              <a:rPr lang="ru-RU" sz="2400" b="1" i="1" dirty="0">
                <a:latin typeface="Times New Roman" pitchFamily="18" charset="0"/>
              </a:rPr>
              <a:t>- </a:t>
            </a:r>
            <a:r>
              <a:rPr lang="ru-RU" sz="2400" b="1" i="1" dirty="0">
                <a:solidFill>
                  <a:srgbClr val="0000FF"/>
                </a:solidFill>
                <a:latin typeface="Times New Roman" pitchFamily="18" charset="0"/>
              </a:rPr>
              <a:t>2</a:t>
            </a:r>
            <a:r>
              <a:rPr lang="ru-RU" sz="2400" b="1" i="1" dirty="0" smtClean="0">
                <a:latin typeface="Times New Roman" pitchFamily="18" charset="0"/>
              </a:rPr>
              <a:t> человека  </a:t>
            </a:r>
            <a:r>
              <a:rPr lang="ru-RU" sz="2400" b="1" i="1" dirty="0">
                <a:latin typeface="Times New Roman" pitchFamily="18" charset="0"/>
              </a:rPr>
              <a:t>субсидию на организацию предпринимательской деятельности; </a:t>
            </a:r>
          </a:p>
          <a:p>
            <a:pPr marL="365125" indent="-282575" eaLnBrk="0" hangingPunct="0">
              <a:lnSpc>
                <a:spcPct val="8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ru-RU" sz="2400" b="1" i="1" dirty="0">
                <a:latin typeface="Times New Roman" pitchFamily="18" charset="0"/>
              </a:rPr>
              <a:t>       - </a:t>
            </a:r>
            <a:r>
              <a:rPr lang="ru-RU" sz="2400" b="1" i="1" dirty="0" smtClean="0">
                <a:solidFill>
                  <a:srgbClr val="0000FF"/>
                </a:solidFill>
                <a:latin typeface="Times New Roman" pitchFamily="18" charset="0"/>
              </a:rPr>
              <a:t>33</a:t>
            </a:r>
            <a:r>
              <a:rPr lang="ru-RU" sz="2400" b="1" i="1" dirty="0" smtClean="0">
                <a:latin typeface="Times New Roman" pitchFamily="18" charset="0"/>
              </a:rPr>
              <a:t> человека  </a:t>
            </a:r>
            <a:r>
              <a:rPr lang="ru-RU" sz="2400" b="1" i="1" dirty="0">
                <a:latin typeface="Times New Roman" pitchFamily="18" charset="0"/>
              </a:rPr>
              <a:t>профессиональное обучение</a:t>
            </a:r>
          </a:p>
          <a:p>
            <a:pPr marL="365125" indent="-282575" eaLnBrk="0" hangingPunct="0">
              <a:lnSpc>
                <a:spcPct val="8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ru-RU" sz="2400" b="1" i="1" u="sng" dirty="0">
                <a:solidFill>
                  <a:srgbClr val="0000FF"/>
                </a:solidFill>
                <a:latin typeface="Times New Roman" pitchFamily="18" charset="0"/>
              </a:rPr>
              <a:t>Трудоустроено: </a:t>
            </a:r>
          </a:p>
          <a:p>
            <a:pPr marL="365125" indent="-282575" eaLnBrk="0" hangingPunct="0">
              <a:lnSpc>
                <a:spcPct val="8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ru-RU" sz="2400" b="1" i="1" dirty="0">
                <a:latin typeface="Times New Roman" pitchFamily="18" charset="0"/>
              </a:rPr>
              <a:t>       - </a:t>
            </a:r>
            <a:r>
              <a:rPr lang="ru-RU" sz="2400" b="1" i="1" dirty="0">
                <a:solidFill>
                  <a:srgbClr val="0000FF"/>
                </a:solidFill>
                <a:latin typeface="Times New Roman" pitchFamily="18" charset="0"/>
              </a:rPr>
              <a:t>420 </a:t>
            </a:r>
            <a:r>
              <a:rPr lang="ru-RU" sz="2400" b="1" i="1" dirty="0">
                <a:latin typeface="Times New Roman" pitchFamily="18" charset="0"/>
              </a:rPr>
              <a:t>чел. или </a:t>
            </a:r>
            <a:r>
              <a:rPr lang="ru-RU" sz="2400" b="1" i="1" dirty="0" smtClean="0">
                <a:solidFill>
                  <a:srgbClr val="0000FF"/>
                </a:solidFill>
                <a:latin typeface="Times New Roman" pitchFamily="18" charset="0"/>
              </a:rPr>
              <a:t>68</a:t>
            </a:r>
            <a:r>
              <a:rPr lang="ru-RU" sz="2400" b="1" i="1" dirty="0" smtClean="0">
                <a:latin typeface="Times New Roman" pitchFamily="18" charset="0"/>
              </a:rPr>
              <a:t>% </a:t>
            </a:r>
            <a:r>
              <a:rPr lang="ru-RU" sz="2400" b="1" i="1" dirty="0">
                <a:latin typeface="Times New Roman" pitchFamily="18" charset="0"/>
              </a:rPr>
              <a:t>от общего числа обратившихся в центр занятости</a:t>
            </a:r>
          </a:p>
          <a:p>
            <a:pPr marL="365125" indent="-282575" eaLnBrk="0" hangingPunct="0">
              <a:lnSpc>
                <a:spcPct val="8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ru-RU" sz="2400" b="1" i="1" dirty="0">
                <a:latin typeface="Times New Roman" pitchFamily="18" charset="0"/>
              </a:rPr>
              <a:t>    в том числе постоянно  </a:t>
            </a:r>
            <a:r>
              <a:rPr lang="ru-RU" sz="2400" b="1" i="1" dirty="0" smtClean="0">
                <a:solidFill>
                  <a:srgbClr val="0000FF"/>
                </a:solidFill>
                <a:latin typeface="Times New Roman" pitchFamily="18" charset="0"/>
              </a:rPr>
              <a:t>117</a:t>
            </a:r>
            <a:r>
              <a:rPr lang="ru-RU" sz="2400" b="1" i="1" dirty="0" smtClean="0">
                <a:latin typeface="Times New Roman" pitchFamily="18" charset="0"/>
              </a:rPr>
              <a:t> </a:t>
            </a:r>
            <a:r>
              <a:rPr lang="ru-RU" sz="2400" b="1" i="1" dirty="0">
                <a:latin typeface="Times New Roman" pitchFamily="18" charset="0"/>
              </a:rPr>
              <a:t>человека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1419732" y="277494"/>
            <a:ext cx="7498080" cy="1143002"/>
          </a:xfrm>
          <a:scene3d>
            <a:camera prst="orthographicFront"/>
            <a:lightRig rig="threePt" dir="t"/>
          </a:scene3d>
          <a:sp3d prstMaterial="metal">
            <a:bevelT prst="convex"/>
          </a:sp3d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  <a:cs typeface="Arial" charset="0"/>
              </a:rPr>
              <a:t>Демография</a:t>
            </a:r>
          </a:p>
        </p:txBody>
      </p:sp>
      <p:sp>
        <p:nvSpPr>
          <p:cNvPr id="31754" name="Rectangle 5"/>
          <p:cNvSpPr>
            <a:spLocks noRot="1" noChangeArrowheads="1"/>
          </p:cNvSpPr>
          <p:nvPr/>
        </p:nvSpPr>
        <p:spPr bwMode="auto">
          <a:xfrm>
            <a:off x="1187450" y="2924175"/>
            <a:ext cx="7529513" cy="2522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5125" indent="-282575" eaLnBrk="0" hangingPunct="0"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</a:pPr>
            <a:endParaRPr lang="ru-RU" sz="2400">
              <a:latin typeface="Times New Roman" pitchFamily="18" charset="0"/>
            </a:endParaRPr>
          </a:p>
          <a:p>
            <a:pPr marL="365125" indent="-282575" eaLnBrk="0" hangingPunct="0"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</a:pPr>
            <a:endParaRPr lang="ru-RU" sz="2400">
              <a:latin typeface="Times New Roman" pitchFamily="18" charset="0"/>
            </a:endParaRPr>
          </a:p>
          <a:p>
            <a:pPr marL="365125" indent="-282575" eaLnBrk="0" hangingPunct="0"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</a:pPr>
            <a:endParaRPr lang="ru-RU" sz="3600">
              <a:latin typeface="Corbel" pitchFamily="34" charset="0"/>
            </a:endParaRPr>
          </a:p>
          <a:p>
            <a:pPr marL="365125" indent="-282575" eaLnBrk="0" hangingPunct="0"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</a:pPr>
            <a:endParaRPr lang="ru-RU" sz="3600">
              <a:latin typeface="Corbel" pitchFamily="34" charset="0"/>
            </a:endParaRPr>
          </a:p>
          <a:p>
            <a:pPr marL="365125" indent="-282575" eaLnBrk="0" hangingPunct="0"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</a:pPr>
            <a:endParaRPr lang="ru-RU" sz="3600">
              <a:latin typeface="Corbel" pitchFamily="34" charset="0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611188" y="2276475"/>
          <a:ext cx="8281987" cy="38592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1755" name="Text Box 7"/>
          <p:cNvSpPr txBox="1">
            <a:spLocks noChangeArrowheads="1"/>
          </p:cNvSpPr>
          <p:nvPr/>
        </p:nvSpPr>
        <p:spPr bwMode="auto">
          <a:xfrm>
            <a:off x="2339975" y="1773238"/>
            <a:ext cx="28797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dirty="0">
                <a:solidFill>
                  <a:schemeClr val="accent1"/>
                </a:solidFill>
                <a:latin typeface="Tahoma" pitchFamily="34" charset="0"/>
              </a:rPr>
              <a:t>Рождаемость</a:t>
            </a:r>
          </a:p>
          <a:p>
            <a:endParaRPr lang="ru-RU" sz="2000" b="1" dirty="0">
              <a:solidFill>
                <a:schemeClr val="accent1"/>
              </a:solidFill>
              <a:latin typeface="Tahoma" pitchFamily="34" charset="0"/>
            </a:endParaRPr>
          </a:p>
        </p:txBody>
      </p:sp>
      <p:sp>
        <p:nvSpPr>
          <p:cNvPr id="31756" name="Text Box 8"/>
          <p:cNvSpPr txBox="1">
            <a:spLocks noChangeArrowheads="1"/>
          </p:cNvSpPr>
          <p:nvPr/>
        </p:nvSpPr>
        <p:spPr bwMode="auto">
          <a:xfrm>
            <a:off x="6588125" y="1773238"/>
            <a:ext cx="2087563" cy="67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Tahoma" pitchFamily="34" charset="0"/>
              </a:rPr>
              <a:t>Смертность</a:t>
            </a:r>
          </a:p>
          <a:p>
            <a:endParaRPr lang="ru-RU" dirty="0">
              <a:solidFill>
                <a:srgbClr val="FF0000"/>
              </a:solidFill>
              <a:latin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1424495" y="279082"/>
            <a:ext cx="7498080" cy="1143001"/>
          </a:xfrm>
          <a:scene3d>
            <a:camera prst="orthographicFront"/>
            <a:lightRig rig="threePt" dir="t"/>
          </a:scene3d>
          <a:sp3d prstMaterial="metal">
            <a:bevelT prst="convex"/>
          </a:sp3d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  <a:cs typeface="Arial" charset="0"/>
              </a:rPr>
              <a:t>Поддержка молодых семей</a:t>
            </a:r>
          </a:p>
        </p:txBody>
      </p:sp>
      <p:sp>
        <p:nvSpPr>
          <p:cNvPr id="32772" name="Rectangle 5"/>
          <p:cNvSpPr>
            <a:spLocks noRot="1" noChangeArrowheads="1"/>
          </p:cNvSpPr>
          <p:nvPr/>
        </p:nvSpPr>
        <p:spPr bwMode="auto">
          <a:xfrm>
            <a:off x="1435100" y="1844675"/>
            <a:ext cx="7458075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5125" indent="-282575" eaLnBrk="0" hangingPunct="0"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</a:pPr>
            <a:endParaRPr lang="ru-RU" sz="3600">
              <a:latin typeface="Corbel" pitchFamily="34" charset="0"/>
            </a:endParaRPr>
          </a:p>
          <a:p>
            <a:pPr marL="365125" indent="-282575" eaLnBrk="0" hangingPunct="0"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endParaRPr lang="ru-RU" sz="3600">
              <a:latin typeface="Corbel" pitchFamily="34" charset="0"/>
            </a:endParaRPr>
          </a:p>
          <a:p>
            <a:pPr marL="365125" indent="-282575" eaLnBrk="0" hangingPunct="0"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</a:pPr>
            <a:endParaRPr lang="ru-RU" sz="3600">
              <a:latin typeface="Corbel" pitchFamily="34" charset="0"/>
            </a:endParaRPr>
          </a:p>
          <a:p>
            <a:pPr marL="365125" indent="-282575" eaLnBrk="0" hangingPunct="0"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</a:pPr>
            <a:endParaRPr lang="ru-RU" sz="3600">
              <a:latin typeface="Corbel" pitchFamily="34" charset="0"/>
            </a:endParaRPr>
          </a:p>
        </p:txBody>
      </p:sp>
      <p:graphicFrame>
        <p:nvGraphicFramePr>
          <p:cNvPr id="32796" name="Group 28"/>
          <p:cNvGraphicFramePr>
            <a:graphicFrameLocks noGrp="1"/>
          </p:cNvGraphicFramePr>
          <p:nvPr/>
        </p:nvGraphicFramePr>
        <p:xfrm>
          <a:off x="1258888" y="1916113"/>
          <a:ext cx="7581900" cy="4746625"/>
        </p:xfrm>
        <a:graphic>
          <a:graphicData uri="http://schemas.openxmlformats.org/drawingml/2006/table">
            <a:tbl>
              <a:tblPr/>
              <a:tblGrid>
                <a:gridCol w="4486275"/>
                <a:gridCol w="1008062"/>
                <a:gridCol w="1079500"/>
                <a:gridCol w="1008063"/>
              </a:tblGrid>
              <a:tr h="12319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Показатель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2014 год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2015 год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2016 год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319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семей, получивших поддержку по ФЦП  </a:t>
                      </a: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Times New Roman" pitchFamily="18" charset="0"/>
                        </a:rPr>
                        <a:t>«</a:t>
                      </a: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Устойчивое развитие сельских территорий</a:t>
                      </a: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Times New Roman" pitchFamily="18" charset="0"/>
                        </a:rPr>
                        <a:t>»</a:t>
                      </a: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 </a:t>
                      </a: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Times New Roman" pitchFamily="18" charset="0"/>
                        </a:rPr>
                        <a:t>«</a:t>
                      </a: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Социальное развитие села до 2013г</a:t>
                      </a: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Times New Roman" pitchFamily="18" charset="0"/>
                        </a:rPr>
                        <a:t>»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287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семей, получивших поддержку по ФЦП </a:t>
                      </a: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Times New Roman" pitchFamily="18" charset="0"/>
                        </a:rPr>
                        <a:t>«</a:t>
                      </a: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Жилище</a:t>
                      </a: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Times New Roman" pitchFamily="18" charset="0"/>
                        </a:rPr>
                        <a:t>»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/>
          </p:cNvSpPr>
          <p:nvPr>
            <p:ph type="title"/>
          </p:nvPr>
        </p:nvSpPr>
        <p:spPr bwMode="auto"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smtClean="0">
              <a:effectLst/>
            </a:endParaRPr>
          </a:p>
        </p:txBody>
      </p:sp>
      <p:sp useBgFill="1"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1424495" y="279082"/>
            <a:ext cx="7498080" cy="1143001"/>
          </a:xfrm>
          <a:scene3d>
            <a:camera prst="orthographicFront"/>
            <a:lightRig rig="threePt" dir="t"/>
          </a:scene3d>
          <a:sp3d prstMaterial="metal">
            <a:bevelT prst="convex"/>
          </a:sp3d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  <a:cs typeface="Arial" charset="0"/>
              </a:rPr>
              <a:t>Спорт</a:t>
            </a:r>
          </a:p>
        </p:txBody>
      </p:sp>
      <p:sp>
        <p:nvSpPr>
          <p:cNvPr id="26629" name="Rectangle 7"/>
          <p:cNvSpPr>
            <a:spLocks noGrp="1" noRot="1" noChangeArrowheads="1"/>
          </p:cNvSpPr>
          <p:nvPr>
            <p:ph type="body" idx="1"/>
          </p:nvPr>
        </p:nvSpPr>
        <p:spPr>
          <a:xfrm>
            <a:off x="1403350" y="1196975"/>
            <a:ext cx="7458075" cy="3168650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sz="1600" dirty="0" smtClean="0"/>
          </a:p>
          <a:p>
            <a:pPr>
              <a:lnSpc>
                <a:spcPct val="80000"/>
              </a:lnSpc>
            </a:pP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</a:rPr>
              <a:t>Объем финансирования в 2016 году </a:t>
            </a:r>
            <a:endParaRPr lang="ru-RU" sz="2000" dirty="0" smtClean="0">
              <a:solidFill>
                <a:srgbClr val="0000FF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000" dirty="0" smtClean="0">
                <a:solidFill>
                  <a:srgbClr val="0000FF"/>
                </a:solidFill>
                <a:latin typeface="Times New Roman" pitchFamily="18" charset="0"/>
              </a:rPr>
              <a:t>312,3</a:t>
            </a:r>
            <a:r>
              <a:rPr lang="ru-RU" sz="2000" dirty="0" smtClean="0">
                <a:latin typeface="Times New Roman" pitchFamily="18" charset="0"/>
              </a:rPr>
              <a:t> тыс. рублей-   Муниципальная программа «Развитие физической культуры и спорта в </a:t>
            </a:r>
            <a:r>
              <a:rPr lang="ru-RU" sz="2000" dirty="0" err="1" smtClean="0">
                <a:latin typeface="Times New Roman" pitchFamily="18" charset="0"/>
              </a:rPr>
              <a:t>Усть-Пристанском</a:t>
            </a:r>
            <a:r>
              <a:rPr lang="ru-RU" sz="2000" dirty="0" smtClean="0">
                <a:latin typeface="Times New Roman" pitchFamily="18" charset="0"/>
              </a:rPr>
              <a:t> районе» </a:t>
            </a:r>
          </a:p>
          <a:p>
            <a:pPr>
              <a:lnSpc>
                <a:spcPct val="80000"/>
              </a:lnSpc>
            </a:pPr>
            <a:r>
              <a:rPr lang="ru-RU" sz="2000" dirty="0" smtClean="0">
                <a:solidFill>
                  <a:srgbClr val="0000FF"/>
                </a:solidFill>
                <a:latin typeface="Times New Roman" pitchFamily="18" charset="0"/>
              </a:rPr>
              <a:t>83</a:t>
            </a:r>
            <a:r>
              <a:rPr lang="ru-RU" sz="2000" dirty="0" smtClean="0">
                <a:latin typeface="Times New Roman" pitchFamily="18" charset="0"/>
              </a:rPr>
              <a:t> тыс. </a:t>
            </a:r>
            <a:r>
              <a:rPr lang="ru-RU" sz="2000" dirty="0" err="1" smtClean="0">
                <a:latin typeface="Times New Roman" pitchFamily="18" charset="0"/>
              </a:rPr>
              <a:t>руб</a:t>
            </a:r>
            <a:r>
              <a:rPr lang="ru-RU" sz="2000" dirty="0" smtClean="0">
                <a:latin typeface="Times New Roman" pitchFamily="18" charset="0"/>
              </a:rPr>
              <a:t> –  лучшая постановка спортивно-массовой работы среди муниципальных образований </a:t>
            </a:r>
            <a:r>
              <a:rPr lang="ru-RU" sz="2000" dirty="0" err="1" smtClean="0">
                <a:latin typeface="Times New Roman" pitchFamily="18" charset="0"/>
              </a:rPr>
              <a:t>Усть-Пристанский</a:t>
            </a:r>
            <a:r>
              <a:rPr lang="ru-RU" sz="2000" dirty="0" smtClean="0">
                <a:latin typeface="Times New Roman" pitchFamily="18" charset="0"/>
              </a:rPr>
              <a:t> сельсовет  ( </a:t>
            </a:r>
            <a:r>
              <a:rPr lang="ru-RU" sz="1800" i="1" dirty="0" smtClean="0">
                <a:latin typeface="Times New Roman" pitchFamily="18" charset="0"/>
              </a:rPr>
              <a:t>краевой бюджет</a:t>
            </a:r>
            <a:r>
              <a:rPr lang="ru-RU" sz="2000" i="1" dirty="0" smtClean="0">
                <a:latin typeface="Times New Roman" pitchFamily="18" charset="0"/>
              </a:rPr>
              <a:t>)</a:t>
            </a:r>
          </a:p>
          <a:p>
            <a:pPr>
              <a:lnSpc>
                <a:spcPct val="80000"/>
              </a:lnSpc>
            </a:pPr>
            <a:r>
              <a:rPr lang="ru-RU" sz="2000" dirty="0" smtClean="0">
                <a:solidFill>
                  <a:srgbClr val="0000FF"/>
                </a:solidFill>
                <a:latin typeface="Times New Roman" pitchFamily="18" charset="0"/>
              </a:rPr>
              <a:t>143</a:t>
            </a:r>
            <a:r>
              <a:rPr lang="ru-RU" sz="2000" dirty="0" smtClean="0">
                <a:latin typeface="Times New Roman" pitchFamily="18" charset="0"/>
              </a:rPr>
              <a:t> тыс. руб. – приобретение спортинвентаря (</a:t>
            </a:r>
            <a:r>
              <a:rPr lang="ru-RU" sz="1800" i="1" dirty="0" smtClean="0">
                <a:latin typeface="Times New Roman" pitchFamily="18" charset="0"/>
              </a:rPr>
              <a:t>краевой бюджет)</a:t>
            </a:r>
          </a:p>
          <a:p>
            <a:pPr>
              <a:lnSpc>
                <a:spcPct val="80000"/>
              </a:lnSpc>
            </a:pPr>
            <a:r>
              <a:rPr lang="ru-RU" sz="2000" dirty="0" smtClean="0">
                <a:solidFill>
                  <a:srgbClr val="0000FF"/>
                </a:solidFill>
                <a:latin typeface="Times New Roman" pitchFamily="18" charset="0"/>
              </a:rPr>
              <a:t>60 </a:t>
            </a:r>
            <a:r>
              <a:rPr lang="ru-RU" sz="2000" dirty="0" smtClean="0">
                <a:latin typeface="Times New Roman" pitchFamily="18" charset="0"/>
              </a:rPr>
              <a:t>тыс. руб.  -- на  оснащение ДЮСШ ( </a:t>
            </a:r>
            <a:r>
              <a:rPr lang="ru-RU" sz="1800" i="1" dirty="0" smtClean="0">
                <a:latin typeface="Times New Roman" pitchFamily="18" charset="0"/>
              </a:rPr>
              <a:t>краевой бюджет</a:t>
            </a:r>
            <a:r>
              <a:rPr lang="ru-RU" sz="2000" dirty="0" smtClean="0">
                <a:latin typeface="Times New Roman" pitchFamily="18" charset="0"/>
              </a:rPr>
              <a:t>)</a:t>
            </a:r>
          </a:p>
          <a:p>
            <a:pPr>
              <a:lnSpc>
                <a:spcPct val="80000"/>
              </a:lnSpc>
              <a:buNone/>
            </a:pPr>
            <a:endParaRPr lang="ru-RU" sz="20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ru-RU" sz="20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ru-RU" sz="2000" dirty="0" smtClean="0"/>
          </a:p>
          <a:p>
            <a:pPr>
              <a:lnSpc>
                <a:spcPct val="80000"/>
              </a:lnSpc>
            </a:pPr>
            <a:endParaRPr lang="ru-RU" sz="1600" dirty="0" smtClean="0"/>
          </a:p>
          <a:p>
            <a:pPr>
              <a:lnSpc>
                <a:spcPct val="80000"/>
              </a:lnSpc>
            </a:pPr>
            <a:endParaRPr lang="ru-RU" sz="1600" dirty="0" smtClean="0"/>
          </a:p>
        </p:txBody>
      </p:sp>
      <p:pic>
        <p:nvPicPr>
          <p:cNvPr id="26630" name="Picture 7" descr="DSC_008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725" y="4221163"/>
            <a:ext cx="3851275" cy="263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1" name="Picture 9" descr="DSC_004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6013" y="4178300"/>
            <a:ext cx="4017962" cy="267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/>
          </p:cNvSpPr>
          <p:nvPr>
            <p:ph type="title"/>
          </p:nvPr>
        </p:nvSpPr>
        <p:spPr bwMode="auto"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smtClean="0">
              <a:effectLst/>
            </a:endParaRPr>
          </a:p>
        </p:txBody>
      </p:sp>
      <p:sp useBgFill="1"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1419732" y="277494"/>
            <a:ext cx="7498080" cy="1143002"/>
          </a:xfrm>
          <a:scene3d>
            <a:camera prst="orthographicFront"/>
            <a:lightRig rig="threePt" dir="t"/>
          </a:scene3d>
          <a:sp3d prstMaterial="metal">
            <a:bevelT prst="convex"/>
          </a:sp3d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  <a:cs typeface="Arial" charset="0"/>
              </a:rPr>
              <a:t>Спорт</a:t>
            </a:r>
          </a:p>
        </p:txBody>
      </p:sp>
      <p:sp>
        <p:nvSpPr>
          <p:cNvPr id="27653" name="Rectangle 42"/>
          <p:cNvSpPr>
            <a:spLocks noChangeArrowheads="1"/>
          </p:cNvSpPr>
          <p:nvPr/>
        </p:nvSpPr>
        <p:spPr bwMode="auto">
          <a:xfrm>
            <a:off x="4859338" y="1557338"/>
            <a:ext cx="405606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>
                <a:latin typeface="Times New Roman" pitchFamily="18" charset="0"/>
              </a:rPr>
              <a:t> </a:t>
            </a:r>
            <a:r>
              <a:rPr lang="en-US" sz="2400" u="sng" dirty="0" smtClean="0">
                <a:latin typeface="Times New Roman" pitchFamily="18" charset="0"/>
              </a:rPr>
              <a:t>XXX </a:t>
            </a:r>
            <a:r>
              <a:rPr lang="ru-RU" sz="2400" u="sng" dirty="0">
                <a:latin typeface="Times New Roman" pitchFamily="18" charset="0"/>
              </a:rPr>
              <a:t>летняя Олимпиада </a:t>
            </a:r>
            <a:r>
              <a:rPr lang="ru-RU" sz="2400" u="sng" dirty="0" smtClean="0">
                <a:latin typeface="Times New Roman" pitchFamily="18" charset="0"/>
              </a:rPr>
              <a:t>района</a:t>
            </a:r>
            <a:endParaRPr lang="ru-RU" sz="2400" u="sng" dirty="0">
              <a:latin typeface="Times New Roman" pitchFamily="18" charset="0"/>
            </a:endParaRPr>
          </a:p>
          <a:p>
            <a:r>
              <a:rPr lang="ru-RU" sz="2400" i="1" dirty="0">
                <a:latin typeface="Times New Roman" pitchFamily="18" charset="0"/>
              </a:rPr>
              <a:t>Участвовало </a:t>
            </a:r>
            <a:r>
              <a:rPr lang="ru-RU" sz="2400" i="1" dirty="0">
                <a:solidFill>
                  <a:srgbClr val="0000FF"/>
                </a:solidFill>
                <a:latin typeface="Times New Roman" pitchFamily="18" charset="0"/>
              </a:rPr>
              <a:t>9</a:t>
            </a:r>
            <a:r>
              <a:rPr lang="ru-RU" sz="2400" i="1" dirty="0">
                <a:latin typeface="Times New Roman" pitchFamily="18" charset="0"/>
              </a:rPr>
              <a:t> команд,  </a:t>
            </a:r>
          </a:p>
          <a:p>
            <a:r>
              <a:rPr lang="ru-RU" sz="2400" i="1" dirty="0">
                <a:latin typeface="Times New Roman" pitchFamily="18" charset="0"/>
              </a:rPr>
              <a:t>по </a:t>
            </a:r>
            <a:r>
              <a:rPr lang="ru-RU" sz="2400" i="1" dirty="0">
                <a:solidFill>
                  <a:srgbClr val="0000FF"/>
                </a:solidFill>
                <a:latin typeface="Times New Roman" pitchFamily="18" charset="0"/>
              </a:rPr>
              <a:t>11 </a:t>
            </a:r>
            <a:r>
              <a:rPr lang="ru-RU" sz="2400" i="1" dirty="0">
                <a:latin typeface="Times New Roman" pitchFamily="18" charset="0"/>
              </a:rPr>
              <a:t>видам  спорта, </a:t>
            </a:r>
          </a:p>
          <a:p>
            <a:r>
              <a:rPr lang="ru-RU" sz="2400" i="1" dirty="0">
                <a:latin typeface="Times New Roman" pitchFamily="18" charset="0"/>
              </a:rPr>
              <a:t>более </a:t>
            </a:r>
            <a:r>
              <a:rPr lang="ru-RU" sz="2400" i="1" dirty="0">
                <a:solidFill>
                  <a:srgbClr val="0000FF"/>
                </a:solidFill>
                <a:latin typeface="Times New Roman" pitchFamily="18" charset="0"/>
              </a:rPr>
              <a:t>300</a:t>
            </a:r>
            <a:r>
              <a:rPr lang="ru-RU" sz="2400" i="1" dirty="0">
                <a:latin typeface="Times New Roman" pitchFamily="18" charset="0"/>
              </a:rPr>
              <a:t> чел. участников</a:t>
            </a:r>
            <a:r>
              <a:rPr lang="ru-RU" sz="2400" dirty="0">
                <a:latin typeface="Times New Roman" pitchFamily="18" charset="0"/>
              </a:rPr>
              <a:t> </a:t>
            </a:r>
          </a:p>
        </p:txBody>
      </p:sp>
      <p:pic>
        <p:nvPicPr>
          <p:cNvPr id="27654" name="Picture 7" descr="DSC_006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2988" y="1628775"/>
            <a:ext cx="3622675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5" name="Picture 8" descr="DSC_008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9225" y="4024313"/>
            <a:ext cx="5184775" cy="283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smtClean="0">
              <a:effectLst/>
            </a:endParaRPr>
          </a:p>
        </p:txBody>
      </p:sp>
      <p:sp useBgFill="1"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1424495" y="279082"/>
            <a:ext cx="7498080" cy="1143001"/>
          </a:xfrm>
          <a:scene3d>
            <a:camera prst="orthographicFront"/>
            <a:lightRig rig="threePt" dir="t"/>
          </a:scene3d>
          <a:sp3d prstMaterial="metal">
            <a:bevelT prst="convex"/>
          </a:sp3d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  <a:cs typeface="Arial" charset="0"/>
              </a:rPr>
              <a:t>Образование </a:t>
            </a:r>
          </a:p>
        </p:txBody>
      </p:sp>
      <p:sp>
        <p:nvSpPr>
          <p:cNvPr id="24581" name="Содержимое 2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marL="82550" indent="0">
              <a:buFont typeface="Wingdings 2" pitchFamily="18" charset="2"/>
              <a:buNone/>
            </a:pPr>
            <a:endParaRPr lang="ru-RU" b="1" smtClean="0"/>
          </a:p>
        </p:txBody>
      </p:sp>
      <p:graphicFrame>
        <p:nvGraphicFramePr>
          <p:cNvPr id="5" name="Схема 4"/>
          <p:cNvGraphicFramePr/>
          <p:nvPr/>
        </p:nvGraphicFramePr>
        <p:xfrm>
          <a:off x="896341" y="1473309"/>
          <a:ext cx="8052026" cy="4999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smtClean="0">
              <a:effectLst/>
            </a:endParaRPr>
          </a:p>
        </p:txBody>
      </p:sp>
      <p:sp>
        <p:nvSpPr>
          <p:cNvPr id="25602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marL="82550" indent="0" algn="ctr">
              <a:buFont typeface="Wingdings 2" pitchFamily="18" charset="2"/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Летний отдых осуществлялся через: </a:t>
            </a:r>
          </a:p>
          <a:p>
            <a:pPr marL="82550" indent="0">
              <a:buFont typeface="Wingdings 2" pitchFamily="18" charset="2"/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организацию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работы 13-ти  дневных оздоровительных лагерей</a:t>
            </a:r>
          </a:p>
          <a:p>
            <a:pPr marL="82550" indent="0"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краевые загородные лагеря</a:t>
            </a:r>
          </a:p>
          <a:p>
            <a:pPr marL="82550" indent="0"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многопрофильную смену «Международная летняя детская деревня «Алтай»</a:t>
            </a:r>
          </a:p>
          <a:p>
            <a:pPr marL="82550" indent="0" algn="ctr">
              <a:buFont typeface="Wingdings 2" pitchFamily="18" charset="2"/>
              <a:buNone/>
            </a:pP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Бюджет района – </a:t>
            </a: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350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тыс. руб.</a:t>
            </a:r>
          </a:p>
          <a:p>
            <a:pPr marL="82550" indent="0" algn="ctr">
              <a:buFont typeface="Wingdings 2" pitchFamily="18" charset="2"/>
              <a:buNone/>
            </a:pP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Охват детей летним отдыхом  составил </a:t>
            </a: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70,6%</a:t>
            </a:r>
          </a:p>
        </p:txBody>
      </p:sp>
      <p:sp useBgFill="1"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1419732" y="277494"/>
            <a:ext cx="7498080" cy="1143002"/>
          </a:xfrm>
          <a:scene3d>
            <a:camera prst="orthographicFront"/>
            <a:lightRig rig="threePt" dir="t"/>
          </a:scene3d>
          <a:sp3d prstMaterial="metal">
            <a:bevelT prst="convex"/>
          </a:sp3d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  <a:cs typeface="Arial" charset="0"/>
              </a:rPr>
              <a:t>Образование 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214414" y="1643050"/>
            <a:ext cx="74295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Объем  освоенных средств  при проведении капитального ремонта зданий МБОУ «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Усть-Пристанская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СОШ» в 2016 году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том числе: 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СМР- 31738 тыс. руб.           Оборудование -10790 тыс. руб.</a:t>
            </a:r>
            <a:endParaRPr lang="ru-RU" i="1" dirty="0"/>
          </a:p>
        </p:txBody>
      </p:sp>
      <p:sp useBgFill="1">
        <p:nvSpPr>
          <p:cNvPr id="6" name="Заголовок 3"/>
          <p:cNvSpPr>
            <a:spLocks noGrp="1"/>
          </p:cNvSpPr>
          <p:nvPr>
            <p:ph type="title"/>
          </p:nvPr>
        </p:nvSpPr>
        <p:spPr>
          <a:scene3d>
            <a:camera prst="orthographicFront"/>
            <a:lightRig rig="threePt" dir="t"/>
          </a:scene3d>
          <a:sp3d prstMaterial="metal">
            <a:bevelT prst="convex"/>
          </a:sp3d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  <a:cs typeface="Arial" charset="0"/>
              </a:rPr>
              <a:t>Образование </a:t>
            </a:r>
          </a:p>
        </p:txBody>
      </p:sp>
      <p:pic>
        <p:nvPicPr>
          <p:cNvPr id="7" name="Picture 2" descr="J:\Фото-нач. школа- ремонт\19.01.2017_14_b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2863449"/>
            <a:ext cx="5500694" cy="39945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1424495" y="279082"/>
            <a:ext cx="7498080" cy="1143001"/>
          </a:xfrm>
          <a:scene3d>
            <a:camera prst="orthographicFront"/>
            <a:lightRig rig="threePt" dir="t"/>
          </a:scene3d>
          <a:sp3d prstMaterial="metal">
            <a:bevelT prst="convex"/>
          </a:sp3d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  <a:cs typeface="Arial" charset="0"/>
              </a:rPr>
              <a:t>Культура</a:t>
            </a:r>
          </a:p>
        </p:txBody>
      </p:sp>
      <p:sp>
        <p:nvSpPr>
          <p:cNvPr id="30724" name="Rectangle 5"/>
          <p:cNvSpPr>
            <a:spLocks noRot="1" noChangeArrowheads="1"/>
          </p:cNvSpPr>
          <p:nvPr/>
        </p:nvSpPr>
        <p:spPr bwMode="auto">
          <a:xfrm>
            <a:off x="1403350" y="1557338"/>
            <a:ext cx="7313613" cy="388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5125" indent="-282575" algn="ctr" eaLnBrk="0" hangingPunct="0"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ru-RU" sz="2400" i="1" u="sng" dirty="0" smtClean="0">
                <a:latin typeface="Times New Roman" pitchFamily="18" charset="0"/>
              </a:rPr>
              <a:t>Финансирование  культуры 2016 года</a:t>
            </a:r>
          </a:p>
          <a:p>
            <a:pPr marL="365125" indent="-282575" algn="ctr" eaLnBrk="0" hangingPunct="0"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endParaRPr lang="ru-RU" sz="2400" i="1" u="sng" dirty="0">
              <a:latin typeface="Times New Roman" pitchFamily="18" charset="0"/>
            </a:endParaRPr>
          </a:p>
          <a:p>
            <a:pPr marL="365125" indent="-282575" eaLnBrk="0" hangingPunct="0"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</a:pPr>
            <a:r>
              <a:rPr lang="ru-RU" sz="2400" dirty="0" smtClean="0">
                <a:latin typeface="Times New Roman" pitchFamily="18" charset="0"/>
              </a:rPr>
              <a:t>ФЦП «Культура России» –                                       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</a:rPr>
              <a:t>367</a:t>
            </a:r>
            <a:r>
              <a:rPr lang="ru-RU" sz="2400" dirty="0" smtClean="0">
                <a:latin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</a:rPr>
              <a:t>тыс.руб</a:t>
            </a:r>
            <a:r>
              <a:rPr lang="ru-RU" sz="2400" dirty="0" smtClean="0">
                <a:latin typeface="Times New Roman" pitchFamily="18" charset="0"/>
              </a:rPr>
              <a:t>. (</a:t>
            </a:r>
            <a:r>
              <a:rPr lang="ru-RU" sz="2400" i="1" dirty="0" smtClean="0">
                <a:latin typeface="Times New Roman" pitchFamily="18" charset="0"/>
              </a:rPr>
              <a:t>музыкальные инструменты для ДШИ</a:t>
            </a:r>
            <a:r>
              <a:rPr lang="ru-RU" sz="2400" dirty="0" smtClean="0">
                <a:latin typeface="Times New Roman" pitchFamily="18" charset="0"/>
              </a:rPr>
              <a:t>)</a:t>
            </a:r>
            <a:endParaRPr lang="ru-RU" sz="2400" dirty="0">
              <a:latin typeface="Times New Roman" pitchFamily="18" charset="0"/>
            </a:endParaRPr>
          </a:p>
          <a:p>
            <a:pPr marL="365125" indent="-282575" eaLnBrk="0" hangingPunct="0"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</a:pPr>
            <a:r>
              <a:rPr lang="ru-RU" sz="2400" dirty="0" smtClean="0">
                <a:latin typeface="Times New Roman" pitchFamily="18" charset="0"/>
              </a:rPr>
              <a:t>Муниципальная программа «Культура  </a:t>
            </a:r>
            <a:r>
              <a:rPr lang="ru-RU" sz="2400" dirty="0" err="1" smtClean="0">
                <a:latin typeface="Times New Roman" pitchFamily="18" charset="0"/>
              </a:rPr>
              <a:t>Усть-Пристанского</a:t>
            </a:r>
            <a:r>
              <a:rPr lang="ru-RU" sz="2400" dirty="0" smtClean="0">
                <a:latin typeface="Times New Roman" pitchFamily="18" charset="0"/>
              </a:rPr>
              <a:t> района на 2015-2019годы)  –             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</a:rPr>
              <a:t>65</a:t>
            </a:r>
            <a:r>
              <a:rPr lang="ru-RU" sz="2400" dirty="0" smtClean="0">
                <a:latin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</a:rPr>
              <a:t>тыс.руб</a:t>
            </a:r>
            <a:r>
              <a:rPr lang="ru-RU" sz="2400" dirty="0" smtClean="0">
                <a:latin typeface="Times New Roman" pitchFamily="18" charset="0"/>
              </a:rPr>
              <a:t>. ( </a:t>
            </a:r>
            <a:r>
              <a:rPr lang="ru-RU" sz="2400" i="1" dirty="0" smtClean="0">
                <a:latin typeface="Times New Roman" pitchFamily="18" charset="0"/>
              </a:rPr>
              <a:t>подписка изданий, участие в фестивалях, конкурсах</a:t>
            </a:r>
            <a:r>
              <a:rPr lang="ru-RU" sz="2400" dirty="0" smtClean="0">
                <a:latin typeface="Times New Roman" pitchFamily="18" charset="0"/>
              </a:rPr>
              <a:t>)</a:t>
            </a:r>
          </a:p>
          <a:p>
            <a:pPr marL="365125" indent="-282575" eaLnBrk="0" hangingPunct="0"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</a:pPr>
            <a:endParaRPr lang="ru-RU" sz="2400" dirty="0">
              <a:latin typeface="Times New Roman" pitchFamily="18" charset="0"/>
            </a:endParaRPr>
          </a:p>
          <a:p>
            <a:pPr marL="365125" indent="-282575" eaLnBrk="0" hangingPunct="0"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</a:pPr>
            <a:endParaRPr lang="ru-RU" sz="2400" dirty="0">
              <a:latin typeface="Times New Roman" pitchFamily="18" charset="0"/>
            </a:endParaRPr>
          </a:p>
          <a:p>
            <a:pPr marL="365125" indent="-282575" eaLnBrk="0" hangingPunct="0"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</a:pPr>
            <a:endParaRPr lang="ru-RU" sz="2400" dirty="0">
              <a:latin typeface="Times New Roman" pitchFamily="18" charset="0"/>
            </a:endParaRPr>
          </a:p>
          <a:p>
            <a:pPr marL="365125" indent="-282575" eaLnBrk="0" hangingPunct="0"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</a:pPr>
            <a:endParaRPr lang="ru-RU" sz="3600" dirty="0">
              <a:latin typeface="Corbel" pitchFamily="34" charset="0"/>
            </a:endParaRPr>
          </a:p>
          <a:p>
            <a:pPr marL="365125" indent="-282575" eaLnBrk="0" hangingPunct="0"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</a:pPr>
            <a:endParaRPr lang="ru-RU" sz="3600" dirty="0">
              <a:latin typeface="Corbel" pitchFamily="34" charset="0"/>
            </a:endParaRPr>
          </a:p>
          <a:p>
            <a:pPr marL="365125" indent="-282575" eaLnBrk="0" hangingPunct="0"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</a:pPr>
            <a:endParaRPr lang="ru-RU" sz="3600" dirty="0">
              <a:latin typeface="Corbe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427585" y="424788"/>
            <a:ext cx="5065976" cy="772209"/>
          </a:xfrm>
          <a:scene3d>
            <a:camera prst="orthographicFront"/>
            <a:lightRig rig="threePt" dir="t"/>
          </a:scene3d>
          <a:sp3d prstMaterial="metal">
            <a:bevelT prst="convex"/>
          </a:sp3d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z="270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  <a:cs typeface="Arial" charset="0"/>
              </a:rPr>
              <a:t>Сельское хозяйство</a:t>
            </a:r>
            <a:endParaRPr lang="ru-RU" smtClean="0">
              <a:effectLst>
                <a:outerShdw blurRad="38100" dist="38100" dir="2700000" algn="tl">
                  <a:srgbClr val="C0C0C0"/>
                </a:outerShdw>
              </a:effectLst>
              <a:latin typeface="Arial Narrow" pitchFamily="34" charset="0"/>
              <a:cs typeface="Arial" charset="0"/>
            </a:endParaRPr>
          </a:p>
        </p:txBody>
      </p:sp>
      <p:sp>
        <p:nvSpPr>
          <p:cNvPr id="17412" name="Объект 5"/>
          <p:cNvSpPr txBox="1">
            <a:spLocks/>
          </p:cNvSpPr>
          <p:nvPr/>
        </p:nvSpPr>
        <p:spPr bwMode="auto">
          <a:xfrm>
            <a:off x="3203575" y="1196975"/>
            <a:ext cx="5654675" cy="4833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5125" indent="-282575">
              <a:spcBef>
                <a:spcPts val="600"/>
              </a:spcBef>
              <a:buClr>
                <a:schemeClr val="accent1"/>
              </a:buClr>
              <a:buSzPct val="80000"/>
            </a:pPr>
            <a:endParaRPr lang="ru-RU" sz="280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7449" name="Group 41"/>
          <p:cNvGraphicFramePr>
            <a:graphicFrameLocks noGrp="1"/>
          </p:cNvGraphicFramePr>
          <p:nvPr/>
        </p:nvGraphicFramePr>
        <p:xfrm>
          <a:off x="1116013" y="1557338"/>
          <a:ext cx="7740650" cy="4343402"/>
        </p:xfrm>
        <a:graphic>
          <a:graphicData uri="http://schemas.openxmlformats.org/drawingml/2006/table">
            <a:tbl>
              <a:tblPr/>
              <a:tblGrid>
                <a:gridCol w="4521200"/>
                <a:gridCol w="1574800"/>
                <a:gridCol w="1644650"/>
              </a:tblGrid>
              <a:tr h="5476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Растениеводство 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2016 год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96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Валовый</a:t>
                      </a: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сбор зерновых и зернобобовых -всего, тонн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75185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82967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02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 т.ч. в сельхозпредприятиях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30466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37863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54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          в   КФХ </a:t>
                      </a:r>
                      <a:endParaRPr kumimoji="0" lang="en-US" sz="24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44719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45104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70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Урожайность- всего, ц/га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12,6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13,7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62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 т.ч. в сельхозпредприятиях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12,1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14,5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70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          в   КФХ </a:t>
                      </a:r>
                      <a:endParaRPr kumimoji="0" lang="en-US" sz="24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10,2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10,8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1424495" y="279082"/>
            <a:ext cx="7498080" cy="1143001"/>
          </a:xfrm>
          <a:scene3d>
            <a:camera prst="orthographicFront"/>
            <a:lightRig rig="threePt" dir="t"/>
          </a:scene3d>
          <a:sp3d prstMaterial="metal">
            <a:bevelT prst="convex"/>
          </a:sp3d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  <a:cs typeface="Arial" charset="0"/>
              </a:rPr>
              <a:t>Культура</a:t>
            </a:r>
          </a:p>
        </p:txBody>
      </p:sp>
      <p:pic>
        <p:nvPicPr>
          <p:cNvPr id="29700" name="Picture 7" descr="P509048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357298"/>
            <a:ext cx="4857784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3" name="Picture 1" descr="C:\Users\Сорокина\Desktop\Мои документы\Доклады\Доклад 2016\Фото\Мемориал\IMG_416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21137" y="3090853"/>
            <a:ext cx="5022863" cy="3767147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786446" y="1857364"/>
            <a:ext cx="37910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Мемориальный комплекс </a:t>
            </a:r>
          </a:p>
          <a:p>
            <a:r>
              <a:rPr lang="ru-RU" dirty="0" smtClean="0"/>
              <a:t>В с.Усть-Чарышская Пристань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Стоимость ремонтных работ  по замене  плит на Мемориальном комплексе воинам –односельчанам , погибшим в годы ВОВ  1941-1945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гг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- </a:t>
            </a:r>
            <a:r>
              <a:rPr lang="ru-RU" sz="2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838,1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тыс. рублей в том числе: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-добровольные пожертвования -</a:t>
            </a:r>
            <a:r>
              <a:rPr lang="ru-RU" sz="2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478,0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тыс.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руб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средства районного бюджета – </a:t>
            </a:r>
            <a:r>
              <a:rPr lang="ru-RU" sz="2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380,1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тыс. руб.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 useBgFill="1">
        <p:nvSpPr>
          <p:cNvPr id="6" name="Заголовок 3"/>
          <p:cNvSpPr>
            <a:spLocks noGrp="1"/>
          </p:cNvSpPr>
          <p:nvPr>
            <p:ph type="title" idx="4294967295"/>
          </p:nvPr>
        </p:nvSpPr>
        <p:spPr>
          <a:xfrm>
            <a:off x="1424495" y="279082"/>
            <a:ext cx="7498080" cy="1143001"/>
          </a:xfrm>
          <a:scene3d>
            <a:camera prst="orthographicFront"/>
            <a:lightRig rig="threePt" dir="t"/>
          </a:scene3d>
          <a:sp3d prstMaterial="metal">
            <a:bevelT prst="convex"/>
          </a:sp3d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  <a:cs typeface="Arial" charset="0"/>
              </a:rPr>
              <a:t>Культура</a:t>
            </a:r>
          </a:p>
        </p:txBody>
      </p:sp>
      <p:pic>
        <p:nvPicPr>
          <p:cNvPr id="43009" name="Picture 1" descr="C:\Users\Сорокина\Desktop\Мои документы\Доклады\Доклад 2016\Фото\Мемориал\IMG_416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500174"/>
            <a:ext cx="4214842" cy="478634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1424495" y="279082"/>
            <a:ext cx="7498080" cy="1143001"/>
          </a:xfrm>
          <a:scene3d>
            <a:camera prst="orthographicFront"/>
            <a:lightRig rig="threePt" dir="t"/>
          </a:scene3d>
          <a:sp3d prstMaterial="metal">
            <a:bevelT prst="convex"/>
          </a:sp3d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  <a:cs typeface="Arial" charset="0"/>
              </a:rPr>
              <a:t>Социальная поддержка</a:t>
            </a:r>
          </a:p>
        </p:txBody>
      </p:sp>
      <p:sp>
        <p:nvSpPr>
          <p:cNvPr id="59396" name="Rectangle 5"/>
          <p:cNvSpPr>
            <a:spLocks noRot="1" noChangeArrowheads="1"/>
          </p:cNvSpPr>
          <p:nvPr/>
        </p:nvSpPr>
        <p:spPr bwMode="auto">
          <a:xfrm>
            <a:off x="1403350" y="1557338"/>
            <a:ext cx="7313613" cy="388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5125" indent="-282575" eaLnBrk="0" hangingPunct="0"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</a:pPr>
            <a:endParaRPr lang="ru-RU" sz="2400">
              <a:latin typeface="Times New Roman" pitchFamily="18" charset="0"/>
            </a:endParaRPr>
          </a:p>
          <a:p>
            <a:pPr marL="365125" indent="-282575" eaLnBrk="0" hangingPunct="0"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</a:pPr>
            <a:endParaRPr lang="ru-RU" sz="2400">
              <a:latin typeface="Times New Roman" pitchFamily="18" charset="0"/>
            </a:endParaRPr>
          </a:p>
          <a:p>
            <a:pPr marL="365125" indent="-282575" eaLnBrk="0" hangingPunct="0"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</a:pPr>
            <a:endParaRPr lang="ru-RU" sz="3600">
              <a:latin typeface="Corbel" pitchFamily="34" charset="0"/>
            </a:endParaRPr>
          </a:p>
          <a:p>
            <a:pPr marL="365125" indent="-282575" eaLnBrk="0" hangingPunct="0"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</a:pPr>
            <a:endParaRPr lang="ru-RU" sz="3600">
              <a:latin typeface="Corbel" pitchFamily="34" charset="0"/>
            </a:endParaRPr>
          </a:p>
          <a:p>
            <a:pPr marL="365125" indent="-282575" eaLnBrk="0" hangingPunct="0"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</a:pPr>
            <a:endParaRPr lang="ru-RU" sz="3600">
              <a:latin typeface="Corbel" pitchFamily="34" charset="0"/>
            </a:endParaRPr>
          </a:p>
        </p:txBody>
      </p:sp>
      <p:graphicFrame>
        <p:nvGraphicFramePr>
          <p:cNvPr id="59428" name="Group 36"/>
          <p:cNvGraphicFramePr>
            <a:graphicFrameLocks noGrp="1"/>
          </p:cNvGraphicFramePr>
          <p:nvPr/>
        </p:nvGraphicFramePr>
        <p:xfrm>
          <a:off x="1187450" y="1628775"/>
          <a:ext cx="7561263" cy="5227960"/>
        </p:xfrm>
        <a:graphic>
          <a:graphicData uri="http://schemas.openxmlformats.org/drawingml/2006/table">
            <a:tbl>
              <a:tblPr/>
              <a:tblGrid>
                <a:gridCol w="4826000"/>
                <a:gridCol w="1366838"/>
                <a:gridCol w="1368425"/>
              </a:tblGrid>
              <a:tr h="736600">
                <a:tc>
                  <a:txBody>
                    <a:bodyPr/>
                    <a:lstStyle/>
                    <a:p>
                      <a:pPr marL="26670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82575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2015г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82575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2016г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1663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Социальные выплаты,  всего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тыс. руб.  в т. числе: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82575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749 341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82575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792 456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5313">
                <a:tc>
                  <a:txBody>
                    <a:bodyPr/>
                    <a:lstStyle/>
                    <a:p>
                      <a:pPr marL="365125" marR="0" lvl="0" indent="-282575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Адресная социальная помощь, </a:t>
                      </a:r>
                    </a:p>
                    <a:p>
                      <a:pPr marL="365125" marR="0" lvl="0" indent="-282575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82575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113 300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82575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75 593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7375">
                <a:tc>
                  <a:txBody>
                    <a:bodyPr/>
                    <a:lstStyle/>
                    <a:p>
                      <a:pPr marL="365125" marR="0" lvl="0" indent="-282575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-</a:t>
                      </a: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компенсационные выплаты , пострадавшим от паводка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82575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44 419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82575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-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7850">
                <a:tc>
                  <a:txBody>
                    <a:bodyPr/>
                    <a:lstStyle/>
                    <a:p>
                      <a:pPr marL="365125" marR="0" lvl="0" indent="-282575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Поддержка доходов безработных граждан 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82575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11 655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82575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11824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438">
                <a:tc>
                  <a:txBody>
                    <a:bodyPr/>
                    <a:lstStyle/>
                    <a:p>
                      <a:pPr marL="365125" marR="0" lvl="0" indent="-282575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Выплаты на обеспечение жильем ветеранов ВОВ, </a:t>
                      </a:r>
                    </a:p>
                    <a:p>
                      <a:pPr marL="365125" marR="0" lvl="0" indent="-282575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тыс. руб.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82575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1 134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82575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3464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1424495" y="279082"/>
            <a:ext cx="7498080" cy="1143001"/>
          </a:xfrm>
          <a:scene3d>
            <a:camera prst="orthographicFront"/>
            <a:lightRig rig="threePt" dir="t"/>
          </a:scene3d>
          <a:sp3d prstMaterial="metal">
            <a:bevelT prst="convex"/>
          </a:sp3d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  <a:cs typeface="Arial" charset="0"/>
              </a:rPr>
              <a:t>Социальная поддержка</a:t>
            </a:r>
          </a:p>
        </p:txBody>
      </p:sp>
      <p:sp>
        <p:nvSpPr>
          <p:cNvPr id="67588" name="Rectangle 5"/>
          <p:cNvSpPr>
            <a:spLocks noRot="1" noChangeArrowheads="1"/>
          </p:cNvSpPr>
          <p:nvPr/>
        </p:nvSpPr>
        <p:spPr bwMode="auto">
          <a:xfrm>
            <a:off x="1403350" y="1557338"/>
            <a:ext cx="7313613" cy="388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5125" indent="-282575" eaLnBrk="0" hangingPunct="0"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</a:pPr>
            <a:endParaRPr lang="ru-RU" sz="2400">
              <a:latin typeface="Times New Roman" pitchFamily="18" charset="0"/>
            </a:endParaRPr>
          </a:p>
          <a:p>
            <a:pPr marL="365125" indent="-282575" eaLnBrk="0" hangingPunct="0"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</a:pPr>
            <a:endParaRPr lang="ru-RU" sz="2400">
              <a:latin typeface="Times New Roman" pitchFamily="18" charset="0"/>
            </a:endParaRPr>
          </a:p>
          <a:p>
            <a:pPr marL="365125" indent="-282575" eaLnBrk="0" hangingPunct="0"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</a:pPr>
            <a:endParaRPr lang="ru-RU" sz="3600">
              <a:latin typeface="Corbel" pitchFamily="34" charset="0"/>
            </a:endParaRPr>
          </a:p>
          <a:p>
            <a:pPr marL="365125" indent="-282575" eaLnBrk="0" hangingPunct="0"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</a:pPr>
            <a:endParaRPr lang="ru-RU" sz="3600">
              <a:latin typeface="Corbel" pitchFamily="34" charset="0"/>
            </a:endParaRPr>
          </a:p>
          <a:p>
            <a:pPr marL="365125" indent="-282575" eaLnBrk="0" hangingPunct="0"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</a:pPr>
            <a:endParaRPr lang="ru-RU" sz="3600">
              <a:latin typeface="Corbel" pitchFamily="34" charset="0"/>
            </a:endParaRPr>
          </a:p>
        </p:txBody>
      </p:sp>
      <p:graphicFrame>
        <p:nvGraphicFramePr>
          <p:cNvPr id="67624" name="Group 40"/>
          <p:cNvGraphicFramePr>
            <a:graphicFrameLocks noGrp="1"/>
          </p:cNvGraphicFramePr>
          <p:nvPr/>
        </p:nvGraphicFramePr>
        <p:xfrm>
          <a:off x="1187450" y="1628775"/>
          <a:ext cx="7561263" cy="5106103"/>
        </p:xfrm>
        <a:graphic>
          <a:graphicData uri="http://schemas.openxmlformats.org/drawingml/2006/table">
            <a:tbl>
              <a:tblPr/>
              <a:tblGrid>
                <a:gridCol w="5241938"/>
                <a:gridCol w="1214446"/>
                <a:gridCol w="1104879"/>
              </a:tblGrid>
              <a:tr h="576263">
                <a:tc>
                  <a:txBody>
                    <a:bodyPr/>
                    <a:lstStyle/>
                    <a:p>
                      <a:pPr marL="26670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82575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2015г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82575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2016г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9138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Количество семей, которые  получили адресную материальную помощь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82575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79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82575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65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100">
                <a:tc>
                  <a:txBody>
                    <a:bodyPr/>
                    <a:lstStyle/>
                    <a:p>
                      <a:pPr marL="365125" marR="0" lvl="0" indent="-282575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2.Количество семей, получателей субсидии на оплату ЖКХ 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82575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511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82575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502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9138">
                <a:tc>
                  <a:txBody>
                    <a:bodyPr/>
                    <a:lstStyle/>
                    <a:p>
                      <a:pPr marL="365125" marR="0" lvl="0" indent="-282575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 Количество получателей денежной компенсации (ЕДК) чел. 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82575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3729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82575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3733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100">
                <a:tc>
                  <a:txBody>
                    <a:bodyPr/>
                    <a:lstStyle/>
                    <a:p>
                      <a:pPr marL="365125" marR="0" lvl="0" indent="-282575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4.  Количество получателей денежных выплат (ЕДВ), чел.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82575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2099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82575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2078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3600">
                <a:tc>
                  <a:txBody>
                    <a:bodyPr/>
                    <a:lstStyle/>
                    <a:p>
                      <a:pPr marL="365125" marR="0" lvl="0" indent="-282575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5.Количество получателей пособия на детей, чел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82575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82575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2061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2"/>
          <p:cNvSpPr>
            <a:spLocks noGrp="1"/>
          </p:cNvSpPr>
          <p:nvPr>
            <p:ph type="title"/>
          </p:nvPr>
        </p:nvSpPr>
        <p:spPr bwMode="auto"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smtClean="0">
              <a:effectLst/>
            </a:endParaRPr>
          </a:p>
        </p:txBody>
      </p:sp>
      <p:sp useBgFill="1"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1424495" y="279082"/>
            <a:ext cx="7498080" cy="1143001"/>
          </a:xfrm>
          <a:scene3d>
            <a:camera prst="orthographicFront"/>
            <a:lightRig rig="threePt" dir="t"/>
          </a:scene3d>
          <a:sp3d prstMaterial="metal">
            <a:bevelT prst="convex"/>
          </a:sp3d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  <a:cs typeface="Arial" charset="0"/>
              </a:rPr>
              <a:t>ЖКХ</a:t>
            </a:r>
          </a:p>
        </p:txBody>
      </p:sp>
      <p:sp>
        <p:nvSpPr>
          <p:cNvPr id="63493" name="Rectangle 7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400" b="1" dirty="0" smtClean="0">
                <a:latin typeface="Times New Roman" pitchFamily="18" charset="0"/>
              </a:rPr>
              <a:t>Реконструкция разводящих водопроводных сетей  с.Краснодарское  </a:t>
            </a:r>
            <a:r>
              <a:rPr lang="ru-RU" sz="2400" dirty="0" smtClean="0">
                <a:latin typeface="Times New Roman" pitchFamily="18" charset="0"/>
              </a:rPr>
              <a:t>– 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</a:rPr>
              <a:t>7123</a:t>
            </a:r>
            <a:r>
              <a:rPr lang="ru-RU" sz="2400" b="1" dirty="0" smtClean="0">
                <a:latin typeface="Times New Roman" pitchFamily="18" charset="0"/>
              </a:rPr>
              <a:t> тыс. </a:t>
            </a:r>
            <a:r>
              <a:rPr lang="ru-RU" sz="2400" b="1" dirty="0" err="1" smtClean="0">
                <a:latin typeface="Times New Roman" pitchFamily="18" charset="0"/>
              </a:rPr>
              <a:t>руб</a:t>
            </a:r>
            <a:r>
              <a:rPr lang="ru-RU" sz="2800" b="1" dirty="0" smtClean="0">
                <a:latin typeface="Times New Roman" pitchFamily="18" charset="0"/>
              </a:rPr>
              <a:t>                                     </a:t>
            </a:r>
            <a:r>
              <a:rPr lang="ru-RU" sz="2800" dirty="0" smtClean="0">
                <a:latin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</a:rPr>
              <a:t>(</a:t>
            </a:r>
            <a:r>
              <a:rPr lang="ru-RU" sz="2000" b="1" i="1" dirty="0" smtClean="0">
                <a:solidFill>
                  <a:srgbClr val="0000FF"/>
                </a:solidFill>
                <a:latin typeface="Times New Roman" pitchFamily="18" charset="0"/>
              </a:rPr>
              <a:t>6400</a:t>
            </a:r>
            <a:r>
              <a:rPr lang="ru-RU" sz="2000" b="1" i="1" dirty="0" smtClean="0">
                <a:latin typeface="Times New Roman" pitchFamily="18" charset="0"/>
              </a:rPr>
              <a:t> тыс. руб. – краевой бюджет, </a:t>
            </a:r>
            <a:r>
              <a:rPr lang="ru-RU" sz="2000" b="1" i="1" dirty="0" smtClean="0">
                <a:solidFill>
                  <a:srgbClr val="0000FF"/>
                </a:solidFill>
                <a:latin typeface="Times New Roman" pitchFamily="18" charset="0"/>
              </a:rPr>
              <a:t>723</a:t>
            </a:r>
            <a:r>
              <a:rPr lang="ru-RU" sz="2000" b="1" i="1" dirty="0" smtClean="0">
                <a:latin typeface="Times New Roman" pitchFamily="18" charset="0"/>
              </a:rPr>
              <a:t>тыс. руб.  – районный бюджет  )</a:t>
            </a:r>
          </a:p>
          <a:p>
            <a:r>
              <a:rPr lang="ru-RU" sz="2400" b="1" dirty="0" smtClean="0">
                <a:latin typeface="Times New Roman" pitchFamily="18" charset="0"/>
              </a:rPr>
              <a:t>Капитальный ремонт  квартальной котельной                                      в с.Усть-Чарышская Пристань -   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</a:rPr>
              <a:t>1603 </a:t>
            </a:r>
            <a:r>
              <a:rPr lang="ru-RU" sz="2400" b="1" dirty="0" smtClean="0">
                <a:latin typeface="Times New Roman" pitchFamily="18" charset="0"/>
              </a:rPr>
              <a:t>тыс. руб.   </a:t>
            </a:r>
            <a:r>
              <a:rPr lang="ru-RU" sz="2400" dirty="0" smtClean="0">
                <a:latin typeface="Times New Roman" pitchFamily="18" charset="0"/>
              </a:rPr>
              <a:t> </a:t>
            </a:r>
            <a:r>
              <a:rPr lang="ru-RU" sz="2000" b="1" i="1" dirty="0" smtClean="0">
                <a:latin typeface="Times New Roman" pitchFamily="18" charset="0"/>
              </a:rPr>
              <a:t>( </a:t>
            </a:r>
            <a:r>
              <a:rPr lang="ru-RU" sz="2000" b="1" i="1" dirty="0" smtClean="0">
                <a:solidFill>
                  <a:srgbClr val="0000FF"/>
                </a:solidFill>
                <a:latin typeface="Times New Roman" pitchFamily="18" charset="0"/>
              </a:rPr>
              <a:t>1442</a:t>
            </a:r>
            <a:r>
              <a:rPr lang="ru-RU" sz="2000" b="1" i="1" dirty="0" smtClean="0">
                <a:latin typeface="Times New Roman" pitchFamily="18" charset="0"/>
              </a:rPr>
              <a:t> тыс. руб. –краевой бюджет, </a:t>
            </a:r>
            <a:r>
              <a:rPr lang="ru-RU" sz="2000" b="1" i="1" dirty="0" smtClean="0">
                <a:solidFill>
                  <a:srgbClr val="0000FF"/>
                </a:solidFill>
                <a:latin typeface="Times New Roman" pitchFamily="18" charset="0"/>
              </a:rPr>
              <a:t>161</a:t>
            </a:r>
            <a:r>
              <a:rPr lang="ru-RU" sz="2000" b="1" i="1" dirty="0" smtClean="0">
                <a:latin typeface="Times New Roman" pitchFamily="18" charset="0"/>
              </a:rPr>
              <a:t>тыс. </a:t>
            </a:r>
            <a:r>
              <a:rPr lang="ru-RU" sz="2000" b="1" i="1" dirty="0" err="1" smtClean="0">
                <a:latin typeface="Times New Roman" pitchFamily="18" charset="0"/>
              </a:rPr>
              <a:t>руб</a:t>
            </a:r>
            <a:r>
              <a:rPr lang="ru-RU" sz="2000" b="1" i="1" dirty="0" smtClean="0">
                <a:latin typeface="Times New Roman" pitchFamily="18" charset="0"/>
              </a:rPr>
              <a:t> – районный бюджет)</a:t>
            </a:r>
          </a:p>
          <a:p>
            <a:r>
              <a:rPr lang="ru-RU" sz="2400" b="1" dirty="0" smtClean="0">
                <a:latin typeface="Times New Roman" pitchFamily="18" charset="0"/>
              </a:rPr>
              <a:t>Капитальный ремонт теплотрассы  с.Нижняя </a:t>
            </a:r>
            <a:r>
              <a:rPr lang="ru-RU" sz="2400" b="1" dirty="0" err="1" smtClean="0">
                <a:latin typeface="Times New Roman" pitchFamily="18" charset="0"/>
              </a:rPr>
              <a:t>Гусиха</a:t>
            </a:r>
            <a:r>
              <a:rPr lang="ru-RU" sz="2800" b="1" dirty="0" smtClean="0">
                <a:latin typeface="Times New Roman" pitchFamily="18" charset="0"/>
              </a:rPr>
              <a:t>     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</a:rPr>
              <a:t>593 </a:t>
            </a:r>
            <a:r>
              <a:rPr lang="ru-RU" sz="2400" b="1" dirty="0" smtClean="0">
                <a:latin typeface="Times New Roman" pitchFamily="18" charset="0"/>
              </a:rPr>
              <a:t>тыс. руб</a:t>
            </a:r>
            <a:r>
              <a:rPr lang="ru-RU" sz="2800" b="1" dirty="0" smtClean="0">
                <a:latin typeface="Times New Roman" pitchFamily="18" charset="0"/>
              </a:rPr>
              <a:t>.              </a:t>
            </a:r>
            <a:r>
              <a:rPr lang="ru-RU" sz="2000" b="1" i="1" dirty="0" smtClean="0">
                <a:latin typeface="Times New Roman" pitchFamily="18" charset="0"/>
              </a:rPr>
              <a:t>(</a:t>
            </a:r>
            <a:r>
              <a:rPr lang="ru-RU" sz="2000" b="1" i="1" dirty="0" smtClean="0">
                <a:solidFill>
                  <a:srgbClr val="0000FF"/>
                </a:solidFill>
                <a:latin typeface="Times New Roman" pitchFamily="18" charset="0"/>
              </a:rPr>
              <a:t>537</a:t>
            </a:r>
            <a:r>
              <a:rPr lang="ru-RU" sz="2000" b="1" i="1" dirty="0" smtClean="0">
                <a:latin typeface="Times New Roman" pitchFamily="18" charset="0"/>
              </a:rPr>
              <a:t> тыс. руб. краевой  бюджет    </a:t>
            </a:r>
            <a:r>
              <a:rPr lang="ru-RU" sz="2000" b="1" i="1" dirty="0" smtClean="0">
                <a:solidFill>
                  <a:srgbClr val="0000FF"/>
                </a:solidFill>
                <a:latin typeface="Times New Roman" pitchFamily="18" charset="0"/>
              </a:rPr>
              <a:t>56 </a:t>
            </a:r>
            <a:r>
              <a:rPr lang="ru-RU" sz="2000" b="1" i="1" dirty="0" smtClean="0">
                <a:latin typeface="Times New Roman" pitchFamily="18" charset="0"/>
              </a:rPr>
              <a:t>тыс. </a:t>
            </a:r>
            <a:r>
              <a:rPr lang="ru-RU" sz="2000" b="1" i="1" dirty="0" err="1" smtClean="0">
                <a:latin typeface="Times New Roman" pitchFamily="18" charset="0"/>
              </a:rPr>
              <a:t>руб</a:t>
            </a:r>
            <a:r>
              <a:rPr lang="ru-RU" sz="2000" b="1" i="1" dirty="0" smtClean="0">
                <a:latin typeface="Times New Roman" pitchFamily="18" charset="0"/>
              </a:rPr>
              <a:t> – районный бюджет)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1424495" y="279082"/>
            <a:ext cx="7498080" cy="1143001"/>
          </a:xfrm>
          <a:scene3d>
            <a:camera prst="orthographicFront"/>
            <a:lightRig rig="threePt" dir="t"/>
          </a:scene3d>
          <a:sp3d prstMaterial="metal">
            <a:bevelT prst="convex"/>
          </a:sp3d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  <a:cs typeface="Arial" charset="0"/>
              </a:rPr>
              <a:t>ЖКХ</a:t>
            </a:r>
          </a:p>
        </p:txBody>
      </p:sp>
      <p:sp>
        <p:nvSpPr>
          <p:cNvPr id="64519" name="Text Box 9"/>
          <p:cNvSpPr txBox="1">
            <a:spLocks noChangeArrowheads="1"/>
          </p:cNvSpPr>
          <p:nvPr/>
        </p:nvSpPr>
        <p:spPr bwMode="auto">
          <a:xfrm>
            <a:off x="1042988" y="5013325"/>
            <a:ext cx="364966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 smtClean="0"/>
              <a:t>Строительство автомобильной дороги подъезд к с. Белово 3,5 км</a:t>
            </a:r>
            <a:endParaRPr lang="ru-RU" b="1" dirty="0"/>
          </a:p>
          <a:p>
            <a:r>
              <a:rPr lang="ru-RU" b="1" dirty="0" smtClean="0"/>
              <a:t>(</a:t>
            </a:r>
            <a:r>
              <a:rPr lang="ru-RU" b="1" dirty="0" smtClean="0">
                <a:solidFill>
                  <a:srgbClr val="0000FF"/>
                </a:solidFill>
              </a:rPr>
              <a:t>85,7  </a:t>
            </a:r>
            <a:r>
              <a:rPr lang="ru-RU" b="1" dirty="0" smtClean="0"/>
              <a:t>млн. </a:t>
            </a:r>
            <a:r>
              <a:rPr lang="ru-RU" b="1" dirty="0" err="1"/>
              <a:t>руб</a:t>
            </a:r>
            <a:r>
              <a:rPr lang="ru-RU" b="1" dirty="0"/>
              <a:t>)</a:t>
            </a:r>
          </a:p>
        </p:txBody>
      </p:sp>
      <p:pic>
        <p:nvPicPr>
          <p:cNvPr id="74753" name="Picture 1" descr="C:\Users\Сорокина\Desktop\Мои документы\Доклады\Доклад 2016\Фото\IMG_48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518256"/>
            <a:ext cx="4143372" cy="3196628"/>
          </a:xfrm>
          <a:prstGeom prst="rect">
            <a:avLst/>
          </a:prstGeom>
          <a:noFill/>
        </p:spPr>
      </p:pic>
      <p:pic>
        <p:nvPicPr>
          <p:cNvPr id="74754" name="Picture 2" descr="C:\Users\Сорокина\Desktop\Мои документы\Доклады\Доклад 2016\Фото\IMG_488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2545925"/>
            <a:ext cx="3857620" cy="431207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1424495" y="279082"/>
            <a:ext cx="7498080" cy="1143001"/>
          </a:xfrm>
          <a:scene3d>
            <a:camera prst="orthographicFront"/>
            <a:lightRig rig="threePt" dir="t"/>
          </a:scene3d>
          <a:sp3d prstMaterial="metal">
            <a:bevelT prst="convex"/>
          </a:sp3d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  <a:cs typeface="Arial" charset="0"/>
              </a:rPr>
              <a:t>ЖКХ</a:t>
            </a:r>
          </a:p>
        </p:txBody>
      </p:sp>
      <p:sp>
        <p:nvSpPr>
          <p:cNvPr id="62468" name="Rectangle 5"/>
          <p:cNvSpPr>
            <a:spLocks noRot="1" noChangeArrowheads="1"/>
          </p:cNvSpPr>
          <p:nvPr/>
        </p:nvSpPr>
        <p:spPr bwMode="auto">
          <a:xfrm>
            <a:off x="5003800" y="1557338"/>
            <a:ext cx="3713163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5125" indent="-282575" eaLnBrk="0" hangingPunct="0">
              <a:spcBef>
                <a:spcPts val="600"/>
              </a:spcBef>
              <a:buClr>
                <a:schemeClr val="accent1"/>
              </a:buClr>
              <a:buSzPct val="80000"/>
            </a:pPr>
            <a:endParaRPr lang="ru-RU" sz="3600" i="1" dirty="0">
              <a:latin typeface="Corbel" pitchFamily="34" charset="0"/>
            </a:endParaRPr>
          </a:p>
          <a:p>
            <a:pPr marL="365125" indent="-282575" eaLnBrk="0" hangingPunct="0"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</a:pPr>
            <a:endParaRPr lang="ru-RU" sz="3600" dirty="0">
              <a:latin typeface="Corbel" pitchFamily="34" charset="0"/>
            </a:endParaRPr>
          </a:p>
          <a:p>
            <a:pPr marL="365125" indent="-282575" eaLnBrk="0" hangingPunct="0"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</a:pPr>
            <a:endParaRPr lang="ru-RU" sz="3600" dirty="0">
              <a:latin typeface="Corbel" pitchFamily="34" charset="0"/>
            </a:endParaRPr>
          </a:p>
        </p:txBody>
      </p:sp>
      <p:pic>
        <p:nvPicPr>
          <p:cNvPr id="76801" name="Picture 1" descr="C:\Users\Сорокина\Desktop\Мои документы\Доклады\Доклад 2016\Фото\Коловый Мыс\IMG_448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428736"/>
            <a:ext cx="3751266" cy="2438400"/>
          </a:xfrm>
          <a:prstGeom prst="rect">
            <a:avLst/>
          </a:prstGeom>
          <a:noFill/>
        </p:spPr>
      </p:pic>
      <p:pic>
        <p:nvPicPr>
          <p:cNvPr id="76804" name="Picture 4" descr="C:\Users\Сорокина\Desktop\Мои документы\Доклады\Доклад 2016\Фото\Коловый Мыс\IMG_449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3643314"/>
            <a:ext cx="4500594" cy="321471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000100" y="4429132"/>
            <a:ext cx="523736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Строительство автомобильной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дороги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Подъезд к с.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Коловый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Мыс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0,5 км</a:t>
            </a:r>
          </a:p>
          <a:p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(12,2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млн.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руб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1424495" y="279082"/>
            <a:ext cx="7498080" cy="1143001"/>
          </a:xfrm>
          <a:scene3d>
            <a:camera prst="orthographicFront"/>
            <a:lightRig rig="threePt" dir="t"/>
          </a:scene3d>
          <a:sp3d prstMaterial="metal">
            <a:bevelT prst="convex"/>
          </a:sp3d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  <a:cs typeface="Arial" charset="0"/>
              </a:rPr>
              <a:t>Бюджет</a:t>
            </a:r>
          </a:p>
        </p:txBody>
      </p:sp>
      <p:sp>
        <p:nvSpPr>
          <p:cNvPr id="41994" name="Rectangle 5"/>
          <p:cNvSpPr>
            <a:spLocks noRot="1" noChangeArrowheads="1"/>
          </p:cNvSpPr>
          <p:nvPr/>
        </p:nvSpPr>
        <p:spPr bwMode="auto">
          <a:xfrm>
            <a:off x="1403350" y="1557338"/>
            <a:ext cx="7313613" cy="388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5125" indent="-282575" eaLnBrk="0" hangingPunct="0"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</a:pPr>
            <a:endParaRPr lang="ru-RU" sz="2400">
              <a:latin typeface="Times New Roman" pitchFamily="18" charset="0"/>
            </a:endParaRPr>
          </a:p>
          <a:p>
            <a:pPr marL="365125" indent="-282575" eaLnBrk="0" hangingPunct="0"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</a:pPr>
            <a:endParaRPr lang="ru-RU" sz="2400">
              <a:latin typeface="Times New Roman" pitchFamily="18" charset="0"/>
            </a:endParaRPr>
          </a:p>
          <a:p>
            <a:pPr marL="365125" indent="-282575" eaLnBrk="0" hangingPunct="0"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</a:pPr>
            <a:endParaRPr lang="ru-RU" sz="3600">
              <a:latin typeface="Corbel" pitchFamily="34" charset="0"/>
            </a:endParaRPr>
          </a:p>
          <a:p>
            <a:pPr marL="365125" indent="-282575" eaLnBrk="0" hangingPunct="0"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</a:pPr>
            <a:endParaRPr lang="ru-RU" sz="3600">
              <a:latin typeface="Corbel" pitchFamily="34" charset="0"/>
            </a:endParaRPr>
          </a:p>
          <a:p>
            <a:pPr marL="365125" indent="-282575" eaLnBrk="0" hangingPunct="0"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</a:pPr>
            <a:endParaRPr lang="ru-RU" sz="3600">
              <a:latin typeface="Corbel" pitchFamily="34" charset="0"/>
            </a:endParaRPr>
          </a:p>
        </p:txBody>
      </p:sp>
      <p:graphicFrame>
        <p:nvGraphicFramePr>
          <p:cNvPr id="41990" name="Object 6"/>
          <p:cNvGraphicFramePr>
            <a:graphicFrameLocks noChangeAspect="1"/>
          </p:cNvGraphicFramePr>
          <p:nvPr/>
        </p:nvGraphicFramePr>
        <p:xfrm>
          <a:off x="395288" y="1628775"/>
          <a:ext cx="7778750" cy="4035425"/>
        </p:xfrm>
        <a:graphic>
          <a:graphicData uri="http://schemas.openxmlformats.org/presentationml/2006/ole">
            <p:oleObj spid="_x0000_s41990" name="Диаграмма" r:id="rId3" imgW="7858125" imgH="4067251" progId="MSGraph.Chart.8">
              <p:embed followColorScheme="full"/>
            </p:oleObj>
          </a:graphicData>
        </a:graphic>
      </p:graphicFrame>
      <p:sp>
        <p:nvSpPr>
          <p:cNvPr id="41995" name="Text Box 7"/>
          <p:cNvSpPr txBox="1">
            <a:spLocks noChangeArrowheads="1"/>
          </p:cNvSpPr>
          <p:nvPr/>
        </p:nvSpPr>
        <p:spPr bwMode="auto">
          <a:xfrm>
            <a:off x="1042988" y="5589588"/>
            <a:ext cx="25923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0000FF"/>
                </a:solidFill>
                <a:latin typeface="Tahoma" pitchFamily="34" charset="0"/>
              </a:rPr>
              <a:t>Собственные доходы</a:t>
            </a:r>
          </a:p>
          <a:p>
            <a:endParaRPr lang="ru-RU">
              <a:solidFill>
                <a:srgbClr val="0000FF"/>
              </a:solidFill>
              <a:latin typeface="Tahoma" pitchFamily="34" charset="0"/>
            </a:endParaRPr>
          </a:p>
        </p:txBody>
      </p:sp>
      <p:sp>
        <p:nvSpPr>
          <p:cNvPr id="41996" name="Text Box 8"/>
          <p:cNvSpPr txBox="1">
            <a:spLocks noChangeArrowheads="1"/>
          </p:cNvSpPr>
          <p:nvPr/>
        </p:nvSpPr>
        <p:spPr bwMode="auto">
          <a:xfrm>
            <a:off x="3924300" y="5589588"/>
            <a:ext cx="4676775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D0B0B"/>
                </a:solidFill>
                <a:latin typeface="Tahoma" pitchFamily="34" charset="0"/>
              </a:rPr>
              <a:t>Финансовая помощь из краевого бюджета</a:t>
            </a:r>
          </a:p>
          <a:p>
            <a:endParaRPr lang="ru-RU">
              <a:solidFill>
                <a:srgbClr val="FD0B0B"/>
              </a:solidFill>
              <a:latin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31" name="Rectangle 8"/>
          <p:cNvSpPr>
            <a:spLocks noGrp="1"/>
          </p:cNvSpPr>
          <p:nvPr>
            <p:ph type="title"/>
          </p:nvPr>
        </p:nvSpPr>
        <p:spPr bwMode="auto"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smtClean="0">
              <a:effectLst/>
            </a:endParaRPr>
          </a:p>
        </p:txBody>
      </p:sp>
      <p:sp useBgFill="1"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1424495" y="279082"/>
            <a:ext cx="7498080" cy="1143001"/>
          </a:xfrm>
          <a:scene3d>
            <a:camera prst="orthographicFront"/>
            <a:lightRig rig="threePt" dir="t"/>
          </a:scene3d>
          <a:sp3d prstMaterial="metal">
            <a:bevelT prst="convex"/>
          </a:sp3d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>
              <a:defRPr/>
            </a:pPr>
            <a:r>
              <a:rPr lang="ru-RU" sz="36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  <a:cs typeface="Arial" charset="0"/>
              </a:rPr>
              <a:t>Структура  собственных </a:t>
            </a:r>
          </a:p>
          <a:p>
            <a:pPr algn="ctr" eaLnBrk="1" hangingPunct="1">
              <a:defRPr/>
            </a:pPr>
            <a:r>
              <a:rPr lang="ru-RU" sz="36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  <a:cs typeface="Arial" charset="0"/>
              </a:rPr>
              <a:t>доходов  бюджета</a:t>
            </a:r>
            <a:r>
              <a:rPr lang="ru-RU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  <a:cs typeface="Arial" charset="0"/>
              </a:rPr>
              <a:t> 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524000" y="1397000"/>
          <a:ext cx="7499350" cy="5254693"/>
        </p:xfrm>
        <a:graphic>
          <a:graphicData uri="http://schemas.openxmlformats.org/drawingml/2006/table">
            <a:tbl>
              <a:tblPr/>
              <a:tblGrid>
                <a:gridCol w="4052888"/>
                <a:gridCol w="1149350"/>
                <a:gridCol w="1147762"/>
                <a:gridCol w="1149350"/>
              </a:tblGrid>
              <a:tr h="828675">
                <a:tc>
                  <a:txBody>
                    <a:bodyPr/>
                    <a:lstStyle/>
                    <a:p>
                      <a:pPr marL="26670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 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82575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2015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82575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2016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82575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2016г в %</a:t>
                      </a:r>
                    </a:p>
                    <a:p>
                      <a:pPr marL="365125" marR="0" lvl="0" indent="-282575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 2015г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0863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 ,тыс. руб.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82575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65478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82575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68313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82575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104,3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5313">
                <a:tc>
                  <a:txBody>
                    <a:bodyPr/>
                    <a:lstStyle/>
                    <a:p>
                      <a:pPr marL="365125" marR="0" lvl="0" indent="-282575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1.НДФЛ 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82575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31078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82575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30780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82575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9275">
                <a:tc>
                  <a:txBody>
                    <a:bodyPr/>
                    <a:lstStyle/>
                    <a:p>
                      <a:pPr marL="365125" marR="0" lvl="0" indent="-282575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2.Налоги на совокупный доход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82575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7691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82575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9021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82575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117,3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0225">
                <a:tc>
                  <a:txBody>
                    <a:bodyPr/>
                    <a:lstStyle/>
                    <a:p>
                      <a:pPr marL="365125" marR="0" lvl="0" indent="-282575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3.Налог на имущество (земля, имущество)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82575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7850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82575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7798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82575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99,3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0225">
                <a:tc>
                  <a:txBody>
                    <a:bodyPr/>
                    <a:lstStyle/>
                    <a:p>
                      <a:pPr marL="365125" marR="0" lvl="0" indent="-282575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4.Арендная плата за землю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82575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9036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82575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9726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82575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107,2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0225">
                <a:tc>
                  <a:txBody>
                    <a:bodyPr/>
                    <a:lstStyle/>
                    <a:p>
                      <a:pPr marL="365125" marR="0" lvl="0" indent="-282575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 Другие неналоговые поступления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82575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1807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82575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1574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82575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87,1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51"/>
          <p:cNvSpPr>
            <a:spLocks noGrp="1"/>
          </p:cNvSpPr>
          <p:nvPr>
            <p:ph type="title"/>
          </p:nvPr>
        </p:nvSpPr>
        <p:spPr bwMode="auto"/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ru-RU" sz="3900" smtClean="0">
                <a:solidFill>
                  <a:schemeClr val="tx1"/>
                </a:solidFill>
                <a:effectLst/>
              </a:rPr>
              <a:t/>
            </a:r>
            <a:br>
              <a:rPr lang="ru-RU" sz="3900" smtClean="0">
                <a:solidFill>
                  <a:schemeClr val="tx1"/>
                </a:solidFill>
                <a:effectLst/>
              </a:rPr>
            </a:br>
            <a:endParaRPr lang="ru-RU" sz="3900" smtClean="0">
              <a:solidFill>
                <a:schemeClr val="tx1"/>
              </a:solidFill>
              <a:effectLst/>
            </a:endParaRPr>
          </a:p>
        </p:txBody>
      </p:sp>
      <p:graphicFrame>
        <p:nvGraphicFramePr>
          <p:cNvPr id="68662" name="Group 54"/>
          <p:cNvGraphicFramePr>
            <a:graphicFrameLocks noGrp="1"/>
          </p:cNvGraphicFramePr>
          <p:nvPr>
            <p:ph idx="1"/>
          </p:nvPr>
        </p:nvGraphicFramePr>
        <p:xfrm>
          <a:off x="1435100" y="1628775"/>
          <a:ext cx="7499350" cy="4876421"/>
        </p:xfrm>
        <a:graphic>
          <a:graphicData uri="http://schemas.openxmlformats.org/drawingml/2006/table">
            <a:tbl>
              <a:tblPr/>
              <a:tblGrid>
                <a:gridCol w="4052888"/>
                <a:gridCol w="1149350"/>
                <a:gridCol w="1147762"/>
                <a:gridCol w="1149350"/>
              </a:tblGrid>
              <a:tr h="828675">
                <a:tc>
                  <a:txBody>
                    <a:bodyPr/>
                    <a:lstStyle/>
                    <a:p>
                      <a:pPr marL="26670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 отраслям на условиях </a:t>
                      </a:r>
                      <a:r>
                        <a:rPr kumimoji="0" 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софинансирования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 МБ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82575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ФБ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82575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КБ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82575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МБ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0863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82575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90,1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82575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157,4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82575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2,3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5313">
                <a:tc>
                  <a:txBody>
                    <a:bodyPr/>
                    <a:lstStyle/>
                    <a:p>
                      <a:pPr marL="365125" marR="0" lvl="0" indent="-282575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</a:p>
                    <a:p>
                      <a:pPr marL="365125" marR="0" lvl="0" indent="-282575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сельское хозяйство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82575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24,2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82575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2,6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82575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0,08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9275">
                <a:tc>
                  <a:txBody>
                    <a:bodyPr/>
                    <a:lstStyle/>
                    <a:p>
                      <a:pPr marL="365125" marR="0" lvl="0" indent="-282575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82575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20,5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82575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64,0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82575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0,03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0225">
                <a:tc>
                  <a:txBody>
                    <a:bodyPr/>
                    <a:lstStyle/>
                    <a:p>
                      <a:pPr marL="365125" marR="0" lvl="0" indent="-282575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ЖКХ 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82575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-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82575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1,4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82575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1,1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0225">
                <a:tc>
                  <a:txBody>
                    <a:bodyPr/>
                    <a:lstStyle/>
                    <a:p>
                      <a:pPr marL="365125" marR="0" lvl="0" indent="-282575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82575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0,7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82575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72,7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82575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0,4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0225">
                <a:tc>
                  <a:txBody>
                    <a:bodyPr/>
                    <a:lstStyle/>
                    <a:p>
                      <a:pPr marL="365125" marR="0" lvl="0" indent="-282575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Обеспечение жильем 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82575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0,5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82575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1,1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82575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0,2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1813">
                <a:tc>
                  <a:txBody>
                    <a:bodyPr/>
                    <a:lstStyle/>
                    <a:p>
                      <a:pPr marL="365125" marR="0" lvl="0" indent="-282575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Культура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82575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0,2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82575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1,4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82575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0,07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 useBgFill="1"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1357290" y="142852"/>
            <a:ext cx="7460131" cy="1144553"/>
          </a:xfrm>
          <a:scene3d>
            <a:camera prst="orthographicFront"/>
            <a:lightRig rig="threePt" dir="t"/>
          </a:scene3d>
          <a:sp3d prstMaterial="metal">
            <a:bevelT prst="convex"/>
          </a:sp3d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/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>Объем поступивших средств в район  </a:t>
            </a:r>
            <a:br>
              <a:rPr lang="ru-RU" sz="3100" b="1" dirty="0" smtClean="0"/>
            </a:br>
            <a:r>
              <a:rPr lang="ru-RU" sz="3100" b="1" dirty="0" smtClean="0"/>
              <a:t> по государственным  программам,  </a:t>
            </a:r>
            <a:r>
              <a:rPr lang="ru-RU" sz="3100" b="1" dirty="0" err="1" smtClean="0"/>
              <a:t>млн.руб</a:t>
            </a:r>
            <a:r>
              <a:rPr lang="ru-RU" sz="4400" b="1" dirty="0" smtClean="0"/>
              <a:t/>
            </a:r>
            <a:br>
              <a:rPr lang="ru-RU" sz="4400" b="1" dirty="0" smtClean="0"/>
            </a:br>
            <a:endParaRPr lang="ru-RU" dirty="0" smtClean="0">
              <a:effectLst>
                <a:outerShdw blurRad="38100" dist="38100" dir="2700000" algn="tl">
                  <a:srgbClr val="000000"/>
                </a:outerShdw>
              </a:effectLst>
              <a:latin typeface="Arial Narrow" pitchFamily="34" charset="0"/>
              <a:cs typeface="Arial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477" name="Group 45"/>
          <p:cNvGraphicFramePr>
            <a:graphicFrameLocks noGrp="1"/>
          </p:cNvGraphicFramePr>
          <p:nvPr>
            <p:ph idx="1"/>
          </p:nvPr>
        </p:nvGraphicFramePr>
        <p:xfrm>
          <a:off x="1331913" y="1125538"/>
          <a:ext cx="7499350" cy="4966783"/>
        </p:xfrm>
        <a:graphic>
          <a:graphicData uri="http://schemas.openxmlformats.org/drawingml/2006/table">
            <a:tbl>
              <a:tblPr/>
              <a:tblGrid>
                <a:gridCol w="4695825"/>
                <a:gridCol w="1370012"/>
                <a:gridCol w="1433513"/>
              </a:tblGrid>
              <a:tr h="3921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Животноводство </a:t>
                      </a:r>
                      <a:endParaRPr kumimoji="0" lang="en-US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2015г</a:t>
                      </a:r>
                      <a:endParaRPr kumimoji="0" lang="en-US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2016г</a:t>
                      </a:r>
                      <a:endParaRPr kumimoji="0" lang="en-US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Поголовье КРС- всего, голов </a:t>
                      </a:r>
                    </a:p>
                  </a:txBody>
                  <a:tcPr marL="90000" marR="90000" marT="46800" marB="46800" anchor="ctr" anchorCtr="1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10232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10243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22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  в т.ч. в сельхозорганизациях </a:t>
                      </a:r>
                      <a:endParaRPr kumimoji="0" lang="en-US" sz="24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3000</a:t>
                      </a:r>
                    </a:p>
                  </a:txBody>
                  <a:tcPr marL="90000" marR="90000" marT="46800" marB="46800" anchor="ctr" anchorCtr="1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2866</a:t>
                      </a:r>
                    </a:p>
                  </a:txBody>
                  <a:tcPr marL="90000" marR="90000" marT="46800" marB="46800" anchor="ctr" anchorCtr="1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09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Поголовье коров- всего, голов</a:t>
                      </a:r>
                    </a:p>
                  </a:txBody>
                  <a:tcPr marL="90000" marR="90000" marT="46800" marB="46800" anchor="ctr" anchorCtr="1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4569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4248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19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Валовый</a:t>
                      </a: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надой молока-всего тонн  в </a:t>
                      </a:r>
                      <a:r>
                        <a:rPr kumimoji="0" lang="ru-RU" sz="24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сельхозорганизациях</a:t>
                      </a: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, т</a:t>
                      </a:r>
                    </a:p>
                  </a:txBody>
                  <a:tcPr marL="90000" marR="90000" marT="46800" marB="46800"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2830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2941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Среднесуточный привес, г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 сельхозорганизациях</a:t>
                      </a:r>
                    </a:p>
                  </a:txBody>
                  <a:tcPr marL="90000" marR="90000" marT="46800" marB="46800"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665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611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906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Надой молока на 1 корову в сельхозорганизациях, кг </a:t>
                      </a:r>
                    </a:p>
                  </a:txBody>
                  <a:tcPr marL="90000" marR="90000" marT="46800" marB="46800"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2500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2562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 useBgFill="1"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2430760" y="277150"/>
            <a:ext cx="5065976" cy="772210"/>
          </a:xfrm>
          <a:scene3d>
            <a:camera prst="orthographicFront"/>
            <a:lightRig rig="threePt" dir="t"/>
          </a:scene3d>
          <a:sp3d prstMaterial="metal">
            <a:bevelT prst="convex"/>
          </a:sp3d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z="270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  <a:cs typeface="Arial" charset="0"/>
              </a:rPr>
              <a:t>Сельское хозяйство</a:t>
            </a:r>
            <a:endParaRPr lang="ru-RU" smtClean="0">
              <a:effectLst>
                <a:outerShdw blurRad="38100" dist="38100" dir="2700000" algn="tl">
                  <a:srgbClr val="C0C0C0"/>
                </a:outerShdw>
              </a:effectLst>
              <a:latin typeface="Arial Narrow" pitchFamily="34" charset="0"/>
              <a:cs typeface="Arial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447" name="Group 39"/>
          <p:cNvGraphicFramePr>
            <a:graphicFrameLocks noGrp="1"/>
          </p:cNvGraphicFramePr>
          <p:nvPr>
            <p:ph idx="1"/>
          </p:nvPr>
        </p:nvGraphicFramePr>
        <p:xfrm>
          <a:off x="1331913" y="1268413"/>
          <a:ext cx="7129462" cy="5038091"/>
        </p:xfrm>
        <a:graphic>
          <a:graphicData uri="http://schemas.openxmlformats.org/drawingml/2006/table">
            <a:tbl>
              <a:tblPr/>
              <a:tblGrid>
                <a:gridCol w="4732337"/>
                <a:gridCol w="1260475"/>
                <a:gridCol w="1136650"/>
              </a:tblGrid>
              <a:tr h="7032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Формы поддержки</a:t>
                      </a:r>
                      <a:endParaRPr kumimoji="0" lang="en-US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0000" marR="90000" marT="46800" marB="46800"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г</a:t>
                      </a: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тыс.руб. </a:t>
                      </a:r>
                    </a:p>
                  </a:txBody>
                  <a:tcPr marL="90000" marR="90000" marT="46800" marB="46800" anchor="ctr" anchorCtr="1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г</a:t>
                      </a: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тыс.руб. </a:t>
                      </a:r>
                    </a:p>
                  </a:txBody>
                  <a:tcPr marL="90000" marR="90000" marT="46800" marB="46800" anchor="ctr" anchorCtr="1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16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Субсидия на оказание поддержки в области растениеводства</a:t>
                      </a: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16622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15685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80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Субсидия на возмещение части процентной ставки по краткосрочным кредитам</a:t>
                      </a: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8755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2481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64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Субсидия на возмещение убытков по чрезвычайным ситуациям </a:t>
                      </a:r>
                      <a:endParaRPr kumimoji="0" lang="en-US" sz="20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31874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-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064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Субсидия на возмещение части процентной ставки по  инвестиционным  кредитам</a:t>
                      </a: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4589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4188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Прочие субсидии</a:t>
                      </a: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259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3542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ВСЕГО </a:t>
                      </a: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62138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25896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 useBgFill="1"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2427585" y="424788"/>
            <a:ext cx="5065976" cy="772209"/>
          </a:xfrm>
          <a:scene3d>
            <a:camera prst="orthographicFront"/>
            <a:lightRig rig="threePt" dir="t"/>
          </a:scene3d>
          <a:sp3d prstMaterial="metal">
            <a:bevelT prst="convex"/>
          </a:sp3d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z="270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  <a:cs typeface="Arial" charset="0"/>
              </a:rPr>
              <a:t>Сельское хозяйство</a:t>
            </a:r>
            <a:endParaRPr lang="ru-RU" smtClean="0">
              <a:effectLst>
                <a:outerShdw blurRad="38100" dist="38100" dir="2700000" algn="tl">
                  <a:srgbClr val="C0C0C0"/>
                </a:outerShdw>
              </a:effectLst>
              <a:latin typeface="Arial Narrow" pitchFamily="34" charset="0"/>
              <a:cs typeface="Arial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27" name="Group 47"/>
          <p:cNvGraphicFramePr>
            <a:graphicFrameLocks noGrp="1"/>
          </p:cNvGraphicFramePr>
          <p:nvPr>
            <p:ph idx="1"/>
          </p:nvPr>
        </p:nvGraphicFramePr>
        <p:xfrm>
          <a:off x="1258888" y="1268413"/>
          <a:ext cx="7499350" cy="5334318"/>
        </p:xfrm>
        <a:graphic>
          <a:graphicData uri="http://schemas.openxmlformats.org/drawingml/2006/table">
            <a:tbl>
              <a:tblPr/>
              <a:tblGrid>
                <a:gridCol w="3455988"/>
                <a:gridCol w="1571636"/>
                <a:gridCol w="1285884"/>
                <a:gridCol w="1185842"/>
              </a:tblGrid>
              <a:tr h="12287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kumimoji="0" lang="en-US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2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kumimoji="0" lang="en-US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2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kumimoji="0" lang="en-US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 к 20</a:t>
                      </a: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%</a:t>
                      </a:r>
                      <a:endParaRPr kumimoji="0" lang="en-US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13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Бревна хвойных пород, тыс. куб м </a:t>
                      </a:r>
                    </a:p>
                  </a:txBody>
                  <a:tcPr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26,4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26,7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103,8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29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Пиломатериал, тыс. куб.</a:t>
                      </a:r>
                    </a:p>
                  </a:txBody>
                  <a:tcPr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15,7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13,5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86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29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Кондитерские изделия,</a:t>
                      </a: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тонн</a:t>
                      </a:r>
                      <a:endParaRPr kumimoji="0" lang="en-US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45,8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54,8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119,7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13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Хлеб и хлебобулочные изделия, тонн</a:t>
                      </a:r>
                    </a:p>
                  </a:txBody>
                  <a:tcPr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365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360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98,6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07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Объем отгруженных товаров собственного производства, тыс. </a:t>
                      </a:r>
                      <a:r>
                        <a:rPr kumimoji="0" lang="ru-RU" sz="2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руб</a:t>
                      </a: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</a:t>
                      </a:r>
                      <a:endParaRPr kumimoji="0" lang="ru-RU" sz="2200" b="1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79312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85833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108,2</a:t>
                      </a:r>
                    </a:p>
                  </a:txBody>
                  <a:tcPr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 useBgFill="1"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2427585" y="424788"/>
            <a:ext cx="5065976" cy="772209"/>
          </a:xfrm>
          <a:scene3d>
            <a:camera prst="orthographicFront"/>
            <a:lightRig rig="threePt" dir="t"/>
          </a:scene3d>
          <a:sp3d prstMaterial="metal">
            <a:bevelT prst="convex"/>
          </a:sp3d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z="270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  <a:cs typeface="Arial" charset="0"/>
              </a:rPr>
              <a:t>Промышленность</a:t>
            </a:r>
            <a:endParaRPr lang="ru-RU" smtClean="0">
              <a:effectLst>
                <a:outerShdw blurRad="38100" dist="38100" dir="2700000" algn="tl">
                  <a:srgbClr val="C0C0C0"/>
                </a:outerShdw>
              </a:effectLst>
              <a:latin typeface="Arial Narrow" pitchFamily="34" charset="0"/>
              <a:cs typeface="Arial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546" name="Group 42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3940560"/>
        </p:xfrm>
        <a:graphic>
          <a:graphicData uri="http://schemas.openxmlformats.org/drawingml/2006/table">
            <a:tbl>
              <a:tblPr/>
              <a:tblGrid>
                <a:gridCol w="2825750"/>
                <a:gridCol w="1703388"/>
                <a:gridCol w="1420812"/>
                <a:gridCol w="1549400"/>
              </a:tblGrid>
              <a:tr h="8080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(по крупным и средним предприятиям)</a:t>
                      </a: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kumimoji="0" lang="en-US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  <a:cs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2015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2016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2016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г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 20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г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%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69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Оборот розничной  торговли, млн.руб.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  <a:cs typeface="Arial" charset="0"/>
                      </a:endParaRPr>
                    </a:p>
                  </a:txBody>
                  <a:tcPr marL="90000" marR="90000" marT="46800" marB="46800"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212,8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238,4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113,2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731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Оборот общественного питания, </a:t>
                      </a:r>
                      <a:r>
                        <a:rPr kumimoji="0" 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млн.руб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  <a:cs typeface="Arial" charset="0"/>
                      </a:endParaRPr>
                    </a:p>
                  </a:txBody>
                  <a:tcPr marL="90000" marR="90000" marT="46800" marB="46800"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0,5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0,46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82,6</a:t>
                      </a:r>
                    </a:p>
                  </a:txBody>
                  <a:tcPr marL="90000" marR="90000" marT="46800" marB="46800" anchor="ctr" anchorCtr="1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12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Объем платных услуг , млн.руб.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  <a:cs typeface="Arial" charset="0"/>
                      </a:endParaRPr>
                    </a:p>
                  </a:txBody>
                  <a:tcPr marL="90000" marR="90000" marT="46800" marB="46800"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48,12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65,23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107,4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 useBgFill="1"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2427585" y="424788"/>
            <a:ext cx="5065976" cy="772209"/>
          </a:xfrm>
          <a:scene3d>
            <a:camera prst="orthographicFront"/>
            <a:lightRig rig="threePt" dir="t"/>
          </a:scene3d>
          <a:sp3d prstMaterial="metal">
            <a:bevelT prst="convex"/>
          </a:sp3d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z="270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  <a:cs typeface="Arial" charset="0"/>
              </a:rPr>
              <a:t>Потребительский рынок</a:t>
            </a:r>
            <a:endParaRPr lang="ru-RU" smtClean="0">
              <a:effectLst>
                <a:outerShdw blurRad="38100" dist="38100" dir="2700000" algn="tl">
                  <a:srgbClr val="C0C0C0"/>
                </a:outerShdw>
              </a:effectLst>
              <a:latin typeface="Arial Narrow" pitchFamily="34" charset="0"/>
              <a:cs typeface="Arial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1424495" y="279082"/>
            <a:ext cx="7498080" cy="1143001"/>
          </a:xfrm>
          <a:scene3d>
            <a:camera prst="orthographicFront"/>
            <a:lightRig rig="threePt" dir="t"/>
          </a:scene3d>
          <a:sp3d prstMaterial="metal">
            <a:bevelT prst="convex"/>
          </a:sp3d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z="320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  <a:cs typeface="Arial" charset="0"/>
              </a:rPr>
              <a:t>Среднемесячная заработная плата</a:t>
            </a:r>
            <a:r>
              <a:rPr lang="ru-RU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  <a:cs typeface="Arial" charset="0"/>
              </a:rPr>
              <a:t> </a:t>
            </a:r>
          </a:p>
        </p:txBody>
      </p:sp>
      <p:sp>
        <p:nvSpPr>
          <p:cNvPr id="35882" name="Rectangle 5"/>
          <p:cNvSpPr>
            <a:spLocks noRot="1" noChangeArrowheads="1"/>
          </p:cNvSpPr>
          <p:nvPr/>
        </p:nvSpPr>
        <p:spPr bwMode="auto">
          <a:xfrm>
            <a:off x="1403350" y="1557338"/>
            <a:ext cx="7313613" cy="388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5125" indent="-282575" eaLnBrk="0" hangingPunct="0"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</a:pPr>
            <a:endParaRPr lang="ru-RU" sz="2400">
              <a:latin typeface="Times New Roman" pitchFamily="18" charset="0"/>
            </a:endParaRPr>
          </a:p>
          <a:p>
            <a:pPr marL="365125" indent="-282575" eaLnBrk="0" hangingPunct="0"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</a:pPr>
            <a:endParaRPr lang="ru-RU" sz="2400">
              <a:latin typeface="Times New Roman" pitchFamily="18" charset="0"/>
            </a:endParaRPr>
          </a:p>
          <a:p>
            <a:pPr marL="365125" indent="-282575" eaLnBrk="0" hangingPunct="0"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</a:pPr>
            <a:endParaRPr lang="ru-RU" sz="3600">
              <a:latin typeface="Corbel" pitchFamily="34" charset="0"/>
            </a:endParaRPr>
          </a:p>
          <a:p>
            <a:pPr marL="365125" indent="-282575" eaLnBrk="0" hangingPunct="0"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</a:pPr>
            <a:endParaRPr lang="ru-RU" sz="3600">
              <a:latin typeface="Corbel" pitchFamily="34" charset="0"/>
            </a:endParaRPr>
          </a:p>
          <a:p>
            <a:pPr marL="365125" indent="-282575" eaLnBrk="0" hangingPunct="0"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</a:pPr>
            <a:endParaRPr lang="ru-RU" sz="3600">
              <a:latin typeface="Corbel" pitchFamily="34" charset="0"/>
            </a:endParaRPr>
          </a:p>
        </p:txBody>
      </p:sp>
      <p:graphicFrame>
        <p:nvGraphicFramePr>
          <p:cNvPr id="35878" name="Object 38"/>
          <p:cNvGraphicFramePr>
            <a:graphicFrameLocks noChangeAspect="1"/>
          </p:cNvGraphicFramePr>
          <p:nvPr/>
        </p:nvGraphicFramePr>
        <p:xfrm>
          <a:off x="971550" y="1844675"/>
          <a:ext cx="8856663" cy="4613275"/>
        </p:xfrm>
        <a:graphic>
          <a:graphicData uri="http://schemas.openxmlformats.org/presentationml/2006/ole">
            <p:oleObj spid="_x0000_s35878" name="Диаграмма" r:id="rId3" imgW="8667750" imgH="4067251" progId="MSGraph.Chart.8">
              <p:embed followColorScheme="full"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6" name="Rectangle 8"/>
          <p:cNvSpPr>
            <a:spLocks noGrp="1"/>
          </p:cNvSpPr>
          <p:nvPr>
            <p:ph type="title"/>
          </p:nvPr>
        </p:nvSpPr>
        <p:spPr bwMode="auto"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smtClean="0">
              <a:effectLst/>
            </a:endParaRPr>
          </a:p>
        </p:txBody>
      </p:sp>
      <p:sp useBgFill="1"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1424495" y="279082"/>
            <a:ext cx="7498080" cy="1143001"/>
          </a:xfrm>
          <a:scene3d>
            <a:camera prst="orthographicFront"/>
            <a:lightRig rig="threePt" dir="t"/>
          </a:scene3d>
          <a:sp3d prstMaterial="metal">
            <a:bevelT prst="convex"/>
          </a:sp3d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  <a:cs typeface="Arial" charset="0"/>
              </a:rPr>
              <a:t>Денежные доходы </a:t>
            </a:r>
            <a:r>
              <a:rPr lang="ru-RU" sz="240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  <a:cs typeface="Arial" charset="0"/>
              </a:rPr>
              <a:t>(Среднемесячные)</a:t>
            </a:r>
          </a:p>
        </p:txBody>
      </p:sp>
      <p:graphicFrame>
        <p:nvGraphicFramePr>
          <p:cNvPr id="58375" name="Object 7"/>
          <p:cNvGraphicFramePr>
            <a:graphicFrameLocks noChangeAspect="1"/>
          </p:cNvGraphicFramePr>
          <p:nvPr>
            <p:ph idx="1"/>
          </p:nvPr>
        </p:nvGraphicFramePr>
        <p:xfrm>
          <a:off x="1403350" y="1558925"/>
          <a:ext cx="7740650" cy="4533900"/>
        </p:xfrm>
        <a:graphic>
          <a:graphicData uri="http://schemas.openxmlformats.org/presentationml/2006/ole">
            <p:oleObj spid="_x0000_s58375" name="Диаграмма" r:id="rId3" imgW="8667750" imgH="4067251" progId="MSGraph.Chart.8">
              <p:embed followColorScheme="full"/>
            </p:oleObj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39"/>
          <p:cNvSpPr>
            <a:spLocks noGrp="1"/>
          </p:cNvSpPr>
          <p:nvPr>
            <p:ph type="title"/>
          </p:nvPr>
        </p:nvSpPr>
        <p:spPr bwMode="auto"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smtClean="0">
              <a:effectLst/>
            </a:endParaRPr>
          </a:p>
        </p:txBody>
      </p:sp>
      <p:sp useBgFill="1"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1424495" y="279082"/>
            <a:ext cx="7498080" cy="1143001"/>
          </a:xfrm>
          <a:scene3d>
            <a:camera prst="orthographicFront"/>
            <a:lightRig rig="threePt" dir="t"/>
          </a:scene3d>
          <a:sp3d prstMaterial="metal">
            <a:bevelT prst="convex"/>
          </a:sp3d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  <a:cs typeface="Arial" charset="0"/>
              </a:rPr>
              <a:t>Охрана   труда </a:t>
            </a:r>
          </a:p>
        </p:txBody>
      </p:sp>
      <p:graphicFrame>
        <p:nvGraphicFramePr>
          <p:cNvPr id="56363" name="Group 4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3459"/>
        </p:xfrm>
        <a:graphic>
          <a:graphicData uri="http://schemas.openxmlformats.org/drawingml/2006/table">
            <a:tbl>
              <a:tblPr/>
              <a:tblGrid>
                <a:gridCol w="3854450"/>
                <a:gridCol w="1214438"/>
                <a:gridCol w="1216025"/>
                <a:gridCol w="1214437"/>
              </a:tblGrid>
              <a:tr h="5048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2014 г.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2015г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2016г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541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Аттестация рабочих мест, % от общего количества рабочих мест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67,8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74,3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70,5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318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Обучение руководителей и специалистов, чел.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127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86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461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Производственный травматизм, чел.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318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Ассигнования средств на охрану труда, руб./чел.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5255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5830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6050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2935</TotalTime>
  <Words>1102</Words>
  <Application>Microsoft Office PowerPoint</Application>
  <PresentationFormat>Экран (4:3)</PresentationFormat>
  <Paragraphs>387</Paragraphs>
  <Slides>29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1" baseType="lpstr">
      <vt:lpstr>Солнцестояние</vt:lpstr>
      <vt:lpstr>Диаграмма</vt:lpstr>
      <vt:lpstr>Усть-Пристанский  район</vt:lpstr>
      <vt:lpstr>Сельское хозяйство</vt:lpstr>
      <vt:lpstr>Сельское хозяйство</vt:lpstr>
      <vt:lpstr>Сельское хозяйство</vt:lpstr>
      <vt:lpstr>Промышленность</vt:lpstr>
      <vt:lpstr>Потребительский рынок</vt:lpstr>
      <vt:lpstr>Среднемесячная заработная плата </vt:lpstr>
      <vt:lpstr>Слайд 8</vt:lpstr>
      <vt:lpstr>Слайд 9</vt:lpstr>
      <vt:lpstr>Рынок труда</vt:lpstr>
      <vt:lpstr>Рынок труда</vt:lpstr>
      <vt:lpstr>Демография</vt:lpstr>
      <vt:lpstr>Поддержка молодых семей</vt:lpstr>
      <vt:lpstr>Слайд 14</vt:lpstr>
      <vt:lpstr>Слайд 15</vt:lpstr>
      <vt:lpstr>Слайд 16</vt:lpstr>
      <vt:lpstr>Слайд 17</vt:lpstr>
      <vt:lpstr>Образование </vt:lpstr>
      <vt:lpstr>Культура</vt:lpstr>
      <vt:lpstr>Культура</vt:lpstr>
      <vt:lpstr>Культура</vt:lpstr>
      <vt:lpstr>Социальная поддержка</vt:lpstr>
      <vt:lpstr>Социальная поддержка</vt:lpstr>
      <vt:lpstr>Слайд 24</vt:lpstr>
      <vt:lpstr>ЖКХ</vt:lpstr>
      <vt:lpstr>ЖКХ</vt:lpstr>
      <vt:lpstr>Бюджет</vt:lpstr>
      <vt:lpstr>Слайд 28</vt:lpstr>
      <vt:lpstr>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Характеристика района</dc:title>
  <dc:creator>Admin</dc:creator>
  <cp:lastModifiedBy>Сорокина</cp:lastModifiedBy>
  <cp:revision>125</cp:revision>
  <dcterms:created xsi:type="dcterms:W3CDTF">2012-12-10T11:44:57Z</dcterms:created>
  <dcterms:modified xsi:type="dcterms:W3CDTF">2017-03-29T09:34:29Z</dcterms:modified>
</cp:coreProperties>
</file>