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sldIdLst>
    <p:sldId id="273" r:id="rId2"/>
    <p:sldId id="256" r:id="rId3"/>
    <p:sldId id="274" r:id="rId4"/>
    <p:sldId id="266" r:id="rId5"/>
    <p:sldId id="267" r:id="rId6"/>
    <p:sldId id="271" r:id="rId7"/>
    <p:sldId id="261" r:id="rId8"/>
    <p:sldId id="262" r:id="rId9"/>
    <p:sldId id="263" r:id="rId10"/>
    <p:sldId id="260" r:id="rId11"/>
    <p:sldId id="264" r:id="rId12"/>
    <p:sldId id="259" r:id="rId13"/>
    <p:sldId id="272" r:id="rId1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173" autoAdjust="0"/>
    <p:restoredTop sz="94660"/>
  </p:normalViewPr>
  <p:slideViewPr>
    <p:cSldViewPr snapToGrid="0">
      <p:cViewPr varScale="1">
        <p:scale>
          <a:sx n="74" d="100"/>
          <a:sy n="74" d="100"/>
        </p:scale>
        <p:origin x="450" y="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invertIfNegative val="0"/>
          <c:cat>
            <c:strRef>
              <c:f>Лист1!$A$2:$A$4</c:f>
              <c:strCache>
                <c:ptCount val="3"/>
                <c:pt idx="0">
                  <c:v>2014/2015</c:v>
                </c:pt>
                <c:pt idx="1">
                  <c:v>2015/2016</c:v>
                </c:pt>
                <c:pt idx="2">
                  <c:v>2016/2017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507</c:v>
                </c:pt>
                <c:pt idx="1">
                  <c:v>534</c:v>
                </c:pt>
                <c:pt idx="2">
                  <c:v>555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4338000"/>
        <c:axId val="259755144"/>
      </c:barChart>
      <c:catAx>
        <c:axId val="4338000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259755144"/>
        <c:crosses val="autoZero"/>
        <c:auto val="1"/>
        <c:lblAlgn val="ctr"/>
        <c:lblOffset val="100"/>
        <c:noMultiLvlLbl val="0"/>
      </c:catAx>
      <c:valAx>
        <c:axId val="25975514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4338000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sp>
          <p:nvSpPr>
            <p:cNvPr id="15" name="Freeform 14"/>
            <p:cNvSpPr/>
            <p:nvPr/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CBBBA-755D-426C-AB1B-E443D475650F}" type="datetimeFigureOut">
              <a:rPr lang="ru-RU" smtClean="0"/>
              <a:pPr/>
              <a:t>21.03.2017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C56534-6BE9-463E-874B-8F6A82826FC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13249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CBBBA-755D-426C-AB1B-E443D475650F}" type="datetimeFigureOut">
              <a:rPr lang="ru-RU" smtClean="0"/>
              <a:pPr/>
              <a:t>21.03.2017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C56534-6BE9-463E-874B-8F6A82826FC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88360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CBBBA-755D-426C-AB1B-E443D475650F}" type="datetimeFigureOut">
              <a:rPr lang="ru-RU" smtClean="0"/>
              <a:pPr/>
              <a:t>21.03.2017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C56534-6BE9-463E-874B-8F6A82826FC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57066556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CBBBA-755D-426C-AB1B-E443D475650F}" type="datetimeFigureOut">
              <a:rPr lang="ru-RU" smtClean="0"/>
              <a:pPr/>
              <a:t>21.03.2017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C56534-6BE9-463E-874B-8F6A82826FC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475793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CBBBA-755D-426C-AB1B-E443D475650F}" type="datetimeFigureOut">
              <a:rPr lang="ru-RU" smtClean="0"/>
              <a:pPr/>
              <a:t>21.03.2017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C56534-6BE9-463E-874B-8F6A82826FC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13341201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CBBBA-755D-426C-AB1B-E443D475650F}" type="datetimeFigureOut">
              <a:rPr lang="ru-RU" smtClean="0"/>
              <a:pPr/>
              <a:t>21.03.2017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C56534-6BE9-463E-874B-8F6A82826FC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361649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CBBBA-755D-426C-AB1B-E443D475650F}" type="datetimeFigureOut">
              <a:rPr lang="ru-RU" smtClean="0"/>
              <a:pPr/>
              <a:t>21.03.2017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C56534-6BE9-463E-874B-8F6A82826FC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790382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CBBBA-755D-426C-AB1B-E443D475650F}" type="datetimeFigureOut">
              <a:rPr lang="ru-RU" smtClean="0"/>
              <a:pPr/>
              <a:t>21.03.2017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C56534-6BE9-463E-874B-8F6A82826FC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47446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CBBBA-755D-426C-AB1B-E443D475650F}" type="datetimeFigureOut">
              <a:rPr lang="ru-RU" smtClean="0"/>
              <a:pPr/>
              <a:t>21.03.2017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C56534-6BE9-463E-874B-8F6A82826FC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57613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CBBBA-755D-426C-AB1B-E443D475650F}" type="datetimeFigureOut">
              <a:rPr lang="ru-RU" smtClean="0"/>
              <a:pPr/>
              <a:t>21.03.2017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C56534-6BE9-463E-874B-8F6A82826FC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08210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CBBBA-755D-426C-AB1B-E443D475650F}" type="datetimeFigureOut">
              <a:rPr lang="ru-RU" smtClean="0"/>
              <a:pPr/>
              <a:t>21.03.2017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C56534-6BE9-463E-874B-8F6A82826FC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25145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CBBBA-755D-426C-AB1B-E443D475650F}" type="datetimeFigureOut">
              <a:rPr lang="ru-RU" smtClean="0"/>
              <a:pPr/>
              <a:t>21.03.2017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C56534-6BE9-463E-874B-8F6A82826FC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16073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CBBBA-755D-426C-AB1B-E443D475650F}" type="datetimeFigureOut">
              <a:rPr lang="ru-RU" smtClean="0"/>
              <a:pPr/>
              <a:t>21.03.2017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C56534-6BE9-463E-874B-8F6A82826FC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12941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CBBBA-755D-426C-AB1B-E443D475650F}" type="datetimeFigureOut">
              <a:rPr lang="ru-RU" smtClean="0"/>
              <a:pPr/>
              <a:t>21.03.2017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C56534-6BE9-463E-874B-8F6A82826FC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87009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CBBBA-755D-426C-AB1B-E443D475650F}" type="datetimeFigureOut">
              <a:rPr lang="ru-RU" smtClean="0"/>
              <a:pPr/>
              <a:t>21.03.2017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C56534-6BE9-463E-874B-8F6A82826FC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18747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C56534-6BE9-463E-874B-8F6A82826FC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CBBBA-755D-426C-AB1B-E443D475650F}" type="datetimeFigureOut">
              <a:rPr lang="ru-RU" smtClean="0"/>
              <a:pPr/>
              <a:t>21.03.2017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88367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ACBBBA-755D-426C-AB1B-E443D475650F}" type="datetimeFigureOut">
              <a:rPr lang="ru-RU" smtClean="0"/>
              <a:pPr/>
              <a:t>21.03.2017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50C56534-6BE9-463E-874B-8F6A82826FC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1416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  <p:sldLayoutId id="2147483690" r:id="rId13"/>
    <p:sldLayoutId id="2147483691" r:id="rId14"/>
    <p:sldLayoutId id="2147483692" r:id="rId15"/>
    <p:sldLayoutId id="2147483693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59338" y="4565735"/>
            <a:ext cx="8596668" cy="1255516"/>
          </a:xfrm>
        </p:spPr>
        <p:txBody>
          <a:bodyPr>
            <a:normAutofit fontScale="90000"/>
          </a:bodyPr>
          <a:lstStyle/>
          <a:p>
            <a:r>
              <a:rPr lang="ru-RU" sz="2700" dirty="0" smtClean="0">
                <a:solidFill>
                  <a:srgbClr val="C00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Гроссу Елена Ивановна, </a:t>
            </a:r>
            <a:r>
              <a:rPr lang="ru-RU" sz="2700" b="1" dirty="0">
                <a:solidFill>
                  <a:srgbClr val="C00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ru-RU" sz="2700" b="1" dirty="0">
                <a:solidFill>
                  <a:srgbClr val="C00000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sz="2700" dirty="0" smtClean="0">
                <a:solidFill>
                  <a:srgbClr val="C00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председатель комитета по образованию администрации </a:t>
            </a:r>
            <a:br>
              <a:rPr lang="ru-RU" sz="2700" dirty="0" smtClean="0">
                <a:solidFill>
                  <a:srgbClr val="C00000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sz="2700" dirty="0" err="1" smtClean="0">
                <a:solidFill>
                  <a:srgbClr val="C00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Усть</a:t>
            </a:r>
            <a:r>
              <a:rPr lang="ru-RU" sz="2700" dirty="0" smtClean="0">
                <a:solidFill>
                  <a:srgbClr val="C00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-Пристанского района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10813" y="1035794"/>
            <a:ext cx="8596668" cy="388077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200" b="1" cap="all" dirty="0">
                <a:solidFill>
                  <a:srgbClr val="0070C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О реализации проекта по созданию новых мест </a:t>
            </a:r>
            <a:endParaRPr lang="ru-RU" sz="3200" b="1" cap="all" dirty="0" smtClean="0">
              <a:solidFill>
                <a:srgbClr val="0070C0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3200" b="1" cap="all" dirty="0" smtClean="0">
                <a:solidFill>
                  <a:srgbClr val="0070C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в </a:t>
            </a:r>
            <a:r>
              <a:rPr lang="ru-RU" sz="3200" b="1" cap="all" dirty="0">
                <a:solidFill>
                  <a:srgbClr val="0070C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общеобразовательных организациях </a:t>
            </a:r>
            <a:endParaRPr lang="ru-RU" sz="3200" b="1" cap="all" dirty="0" smtClean="0">
              <a:solidFill>
                <a:srgbClr val="0070C0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3200" b="1" cap="all" dirty="0" err="1" smtClean="0">
                <a:solidFill>
                  <a:srgbClr val="0070C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Усть</a:t>
            </a:r>
            <a:r>
              <a:rPr lang="ru-RU" sz="3200" b="1" cap="all" dirty="0" smtClean="0">
                <a:solidFill>
                  <a:srgbClr val="0070C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-Пристанского района</a:t>
            </a:r>
            <a:endParaRPr lang="ru-RU" sz="3200" b="1" cap="all" dirty="0">
              <a:solidFill>
                <a:srgbClr val="0070C0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2297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J:\Фото-нач. школа- ремонт\PA31046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9836" y="287411"/>
            <a:ext cx="4212235" cy="5616790"/>
          </a:xfrm>
          <a:prstGeom prst="rect">
            <a:avLst/>
          </a:prstGeom>
          <a:noFill/>
        </p:spPr>
      </p:pic>
      <p:pic>
        <p:nvPicPr>
          <p:cNvPr id="1026" name="Picture 2" descr="C:\Documents and Settings\Admin\Рабочий стол\с синей флэши\Фото-нач. школа- ремонт\54304a05-9399-5df9-abf3-0bc26c2f10d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34360" y="697424"/>
            <a:ext cx="7103390" cy="532754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2909340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8" name="Picture 6" descr="http://moyaokruga.ru/img/image_big/01cc0275-0eaf-4d06-9f6a-04a52c350bc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50462" y="2479729"/>
            <a:ext cx="5414075" cy="4060556"/>
          </a:xfrm>
          <a:prstGeom prst="rect">
            <a:avLst/>
          </a:prstGeom>
          <a:noFill/>
        </p:spPr>
      </p:pic>
      <p:pic>
        <p:nvPicPr>
          <p:cNvPr id="13316" name="Picture 4" descr="http://moyaokruga.ru/img/image_big/87f22d86-3c80-49a1-8983-978e796a156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52997" y="588935"/>
            <a:ext cx="5889357" cy="441701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J:\Фото-нач. школа- ремонт\PA31046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2427" y="414472"/>
            <a:ext cx="5111206" cy="3833080"/>
          </a:xfrm>
          <a:prstGeom prst="rect">
            <a:avLst/>
          </a:prstGeom>
          <a:noFill/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57979" y="1089875"/>
            <a:ext cx="6988243" cy="52411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88952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7944" y="724946"/>
            <a:ext cx="8596668" cy="1320800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Объем  освоенных средств в 2016 г.  </a:t>
            </a:r>
            <a:endParaRPr lang="ru-RU" sz="40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57163031"/>
              </p:ext>
            </p:extLst>
          </p:nvPr>
        </p:nvGraphicFramePr>
        <p:xfrm>
          <a:off x="521783" y="2115312"/>
          <a:ext cx="9303046" cy="290984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57229"/>
                <a:gridCol w="2743200"/>
                <a:gridCol w="3502617"/>
              </a:tblGrid>
              <a:tr h="1454921">
                <a:tc>
                  <a:txBody>
                    <a:bodyPr/>
                    <a:lstStyle/>
                    <a:p>
                      <a:pPr algn="ctr"/>
                      <a:r>
                        <a:rPr lang="ru-RU" sz="3200" b="1" kern="1200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Федеральный бюджет </a:t>
                      </a:r>
                      <a:endParaRPr lang="ru-RU" sz="3200" b="1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kern="1200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Краевой</a:t>
                      </a:r>
                      <a:r>
                        <a:rPr lang="ru-RU" sz="3200" b="1" kern="1200" baseline="0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ru-RU" sz="3200" b="1" kern="1200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бюджет</a:t>
                      </a:r>
                      <a:endParaRPr lang="ru-RU" sz="3200" b="1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Муниципальный бюджет</a:t>
                      </a:r>
                      <a:endParaRPr lang="ru-RU" sz="3200" b="1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454921">
                <a:tc>
                  <a:txBody>
                    <a:bodyPr/>
                    <a:lstStyle/>
                    <a:p>
                      <a:pPr algn="ctr"/>
                      <a:r>
                        <a:rPr lang="ru-RU" sz="3200" b="1" kern="1200" dirty="0" smtClean="0">
                          <a:solidFill>
                            <a:srgbClr val="0070C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28 млн. руб.</a:t>
                      </a:r>
                      <a:endParaRPr lang="ru-RU" sz="3200" b="1" dirty="0">
                        <a:solidFill>
                          <a:srgbClr val="0070C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kern="1200" dirty="0" smtClean="0">
                          <a:solidFill>
                            <a:srgbClr val="0070C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15 млн. руб. </a:t>
                      </a:r>
                      <a:endParaRPr lang="ru-RU" sz="3200" b="1" dirty="0">
                        <a:solidFill>
                          <a:srgbClr val="0070C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rgbClr val="0070C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667 тыс. руб.</a:t>
                      </a:r>
                      <a:endParaRPr lang="ru-RU" sz="3200" b="1" dirty="0">
                        <a:solidFill>
                          <a:srgbClr val="0070C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5087" y="550258"/>
            <a:ext cx="8822027" cy="1913875"/>
          </a:xfrm>
        </p:spPr>
        <p:txBody>
          <a:bodyPr/>
          <a:lstStyle/>
          <a:p>
            <a:pPr algn="just"/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Программа  </a:t>
            </a:r>
            <a:r>
              <a:rPr lang="ru-RU" sz="28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"Содействие созданию в субъектах Российской Федерации (исходя из прогнозируемой потребности) новых мест в общеобразовательных организациях" на 2016 - 2025 годы"</a:t>
            </a:r>
            <a:r>
              <a:rPr lang="ru-RU" sz="32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  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07528" y="5520267"/>
            <a:ext cx="7766936" cy="1096899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МБОУ </a:t>
            </a:r>
            <a:r>
              <a:rPr lang="ru-RU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400" b="1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Усть-Пристанская</a:t>
            </a:r>
            <a:r>
              <a:rPr lang="ru-RU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СОШ им. А.М. </a:t>
            </a:r>
            <a:r>
              <a:rPr lang="ru-RU" sz="2400" b="1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Птухина</a:t>
            </a:r>
            <a:r>
              <a:rPr lang="ru-RU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»</a:t>
            </a: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946106" y="3162636"/>
            <a:ext cx="8822027" cy="191387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r" defTabSz="457200" rtl="0" eaLnBrk="1" latinLnBrk="0" hangingPunct="1">
              <a:spcBef>
                <a:spcPct val="0"/>
              </a:spcBef>
              <a:buNone/>
              <a:defRPr sz="54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just"/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Государственная </a:t>
            </a:r>
            <a:r>
              <a:rPr lang="ru-RU" sz="28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программа </a:t>
            </a:r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Алтайского края </a:t>
            </a:r>
            <a:r>
              <a:rPr lang="ru-RU" sz="28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«Создание новых мест в общеобразовательных организациях в соответствии с прогнозируемой потребностью и современными условиями обучения в Алтайском крае» на 2016 – 2025 годы»</a:t>
            </a:r>
            <a:r>
              <a:rPr lang="ru-RU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  </a:t>
            </a:r>
            <a:endParaRPr lang="ru-RU" sz="32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трелка вниз 4"/>
          <p:cNvSpPr/>
          <p:nvPr/>
        </p:nvSpPr>
        <p:spPr>
          <a:xfrm>
            <a:off x="4219997" y="2472118"/>
            <a:ext cx="1853076" cy="428878"/>
          </a:xfrm>
          <a:prstGeom prst="down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трелка вниз 5"/>
          <p:cNvSpPr/>
          <p:nvPr/>
        </p:nvSpPr>
        <p:spPr>
          <a:xfrm>
            <a:off x="4219997" y="5123716"/>
            <a:ext cx="1853076" cy="428878"/>
          </a:xfrm>
          <a:prstGeom prst="down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9472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71514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7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МБОУ «</a:t>
            </a:r>
            <a:r>
              <a:rPr lang="ru-RU" sz="2700" b="1" dirty="0" err="1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Усть-Пристанская</a:t>
            </a:r>
            <a:r>
              <a:rPr lang="ru-RU" sz="27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СОШ им. </a:t>
            </a:r>
            <a:r>
              <a:rPr lang="ru-RU" sz="2700" b="1" dirty="0" err="1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А.М.Птухина</a:t>
            </a:r>
            <a:r>
              <a:rPr lang="ru-RU" sz="27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 :</a:t>
            </a:r>
            <a:br>
              <a:rPr lang="ru-RU" sz="27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 базовое учреждение </a:t>
            </a:r>
            <a:br>
              <a:rPr lang="ru-RU" sz="27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 </a:t>
            </a:r>
            <a:r>
              <a:rPr lang="ru-RU" sz="2700" b="1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пилотная</a:t>
            </a:r>
            <a:r>
              <a:rPr lang="ru-RU" sz="27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школа по реализации  ФГОС  ООО </a:t>
            </a:r>
            <a:br>
              <a:rPr lang="ru-RU" sz="27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 участница программы «Доступная среда»</a:t>
            </a:r>
            <a:br>
              <a:rPr lang="ru-RU" sz="27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br>
              <a:rPr lang="ru-RU" sz="27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4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56304" y="2417736"/>
            <a:ext cx="8079208" cy="3161654"/>
          </a:xfrm>
        </p:spPr>
        <p:txBody>
          <a:bodyPr>
            <a:normAutofit fontScale="25000" lnSpcReduction="20000"/>
          </a:bodyPr>
          <a:lstStyle/>
          <a:p>
            <a:pPr marL="0" indent="0" algn="ctr">
              <a:buNone/>
            </a:pPr>
            <a:r>
              <a:rPr lang="ru-RU" sz="96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Педагогические кадры</a:t>
            </a:r>
            <a:r>
              <a:rPr lang="en-US" sz="96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(49 </a:t>
            </a:r>
            <a:r>
              <a:rPr lang="ru-RU" sz="96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чел.)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9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первая </a:t>
            </a:r>
            <a:r>
              <a:rPr lang="ru-RU" sz="9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9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высшая </a:t>
            </a:r>
            <a:r>
              <a:rPr lang="ru-RU" sz="9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категории   - </a:t>
            </a:r>
            <a:r>
              <a:rPr lang="ru-RU" sz="96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82% </a:t>
            </a:r>
            <a:endParaRPr lang="ru-RU" sz="9600" b="1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ru-RU" sz="9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высшее </a:t>
            </a:r>
            <a:r>
              <a:rPr lang="ru-RU" sz="9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образование – </a:t>
            </a:r>
            <a:r>
              <a:rPr lang="ru-RU" sz="96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90%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9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почетное звание «Заслуженный учитель РФ» - </a:t>
            </a:r>
            <a:r>
              <a:rPr lang="ru-RU" sz="9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 чел.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9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нагрудный знак «Почетный работник общего образования» - </a:t>
            </a:r>
            <a:r>
              <a:rPr lang="ru-RU" sz="9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13 чел.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9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награждены  Почетной грамотой Министерства образования и науки Российской Федерации -  </a:t>
            </a:r>
            <a:r>
              <a:rPr lang="ru-RU" sz="9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10 чел</a:t>
            </a:r>
            <a:r>
              <a:rPr lang="ru-RU" sz="96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.  </a:t>
            </a:r>
            <a:endParaRPr lang="ru-RU" sz="96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endParaRPr lang="ru-RU" sz="8000" b="1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ru-RU" sz="8000" b="1" u="sng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231049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Динамика численности обучающихся</a:t>
            </a:r>
            <a:b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МБОУ «</a:t>
            </a:r>
            <a:r>
              <a:rPr lang="ru-RU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Усть-Пристанская</a:t>
            </a: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СОШ»</a:t>
            </a:r>
            <a:endParaRPr lang="ru-RU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5"/>
          <p:cNvGraphicFramePr>
            <a:graphicFrameLocks noGrp="1"/>
          </p:cNvGraphicFramePr>
          <p:nvPr>
            <p:ph idx="1"/>
          </p:nvPr>
        </p:nvGraphicFramePr>
        <p:xfrm>
          <a:off x="677863" y="2160588"/>
          <a:ext cx="8596312" cy="38814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J:\Фото-нач. школа- ремонт\PA31047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41429" y="3852472"/>
            <a:ext cx="4184420" cy="2668248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60460" y="514924"/>
            <a:ext cx="6422201" cy="5526437"/>
          </a:xfrm>
        </p:spPr>
        <p:txBody>
          <a:bodyPr/>
          <a:lstStyle/>
          <a:p>
            <a:pPr>
              <a:buNone/>
            </a:pPr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1964 г.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                      </a:t>
            </a:r>
          </a:p>
          <a:p>
            <a:pPr>
              <a:buNone/>
            </a:pPr>
            <a:r>
              <a:rPr lang="ru-RU" dirty="0" smtClean="0"/>
              <a:t>                              </a:t>
            </a:r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1972 г.</a:t>
            </a:r>
          </a:p>
          <a:p>
            <a:pPr>
              <a:buNone/>
            </a:pPr>
            <a:endParaRPr lang="ru-RU" sz="2800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800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1976 г.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  <p:pic>
        <p:nvPicPr>
          <p:cNvPr id="6" name="Picture 2" descr="J:\Фото-нач. школа- ремонт\imag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6629" y="438270"/>
            <a:ext cx="4062334" cy="3005467"/>
          </a:xfrm>
          <a:prstGeom prst="rect">
            <a:avLst/>
          </a:prstGeom>
          <a:noFill/>
        </p:spPr>
      </p:pic>
      <p:pic>
        <p:nvPicPr>
          <p:cNvPr id="5" name="Содержимое 7"/>
          <p:cNvPicPr>
            <a:picLocks noGrp="1" noChangeAspect="1"/>
          </p:cNvPicPr>
          <p:nvPr>
            <p:ph idx="1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8171" y="2158584"/>
            <a:ext cx="3927423" cy="294657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Мероприятия по капитальному ремонту</a:t>
            </a:r>
            <a:endParaRPr lang="ru-RU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77334" y="1456841"/>
            <a:ext cx="8596668" cy="4584522"/>
          </a:xfrm>
        </p:spPr>
        <p:txBody>
          <a:bodyPr>
            <a:normAutofit fontScale="92500" lnSpcReduction="20000"/>
          </a:bodyPr>
          <a:lstStyle/>
          <a:p>
            <a:pPr algn="ctr">
              <a:buNone/>
            </a:pPr>
            <a:r>
              <a:rPr lang="ru-RU" sz="4800" dirty="0" smtClean="0"/>
              <a:t>   </a:t>
            </a:r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Аукционы </a:t>
            </a:r>
          </a:p>
          <a:p>
            <a:endParaRPr lang="ru-RU" dirty="0" smtClean="0"/>
          </a:p>
          <a:p>
            <a:endParaRPr lang="ru-RU" dirty="0" smtClean="0"/>
          </a:p>
          <a:p>
            <a:pPr>
              <a:buNone/>
            </a:pPr>
            <a:r>
              <a:rPr lang="ru-RU" dirty="0" smtClean="0"/>
              <a:t>						</a:t>
            </a:r>
          </a:p>
          <a:p>
            <a:pPr>
              <a:buNone/>
            </a:pPr>
            <a:r>
              <a:rPr lang="ru-RU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                   </a:t>
            </a:r>
          </a:p>
          <a:p>
            <a:pPr>
              <a:buNone/>
            </a:pPr>
            <a:r>
              <a:rPr lang="ru-RU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	                     2 – СМР		 3 -оборудование</a:t>
            </a:r>
          </a:p>
          <a:p>
            <a:endParaRPr lang="ru-RU" dirty="0" smtClean="0"/>
          </a:p>
          <a:p>
            <a:pPr algn="ctr">
              <a:buNone/>
            </a:pPr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  Договора</a:t>
            </a:r>
          </a:p>
          <a:p>
            <a:pPr algn="ctr">
              <a:buNone/>
            </a:pPr>
            <a:r>
              <a:rPr lang="ru-RU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          на поставку оборудования– 35</a:t>
            </a:r>
          </a:p>
          <a:p>
            <a:pPr>
              <a:buNone/>
            </a:pPr>
            <a:r>
              <a:rPr lang="ru-RU" dirty="0" smtClean="0"/>
              <a:t>  </a:t>
            </a:r>
            <a:endParaRPr lang="ru-RU" dirty="0"/>
          </a:p>
        </p:txBody>
      </p:sp>
      <p:sp>
        <p:nvSpPr>
          <p:cNvPr id="10" name="Стрелка вниз 9"/>
          <p:cNvSpPr/>
          <p:nvPr/>
        </p:nvSpPr>
        <p:spPr>
          <a:xfrm>
            <a:off x="3781585" y="2309245"/>
            <a:ext cx="650929" cy="119337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трелка вниз 10"/>
          <p:cNvSpPr/>
          <p:nvPr/>
        </p:nvSpPr>
        <p:spPr>
          <a:xfrm>
            <a:off x="5886772" y="2275665"/>
            <a:ext cx="650929" cy="119337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9841" y="479686"/>
            <a:ext cx="6527944" cy="33278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4" name="Picture 2" descr="J:\Фото-нач. школа- ремонт\19.01.2017_14_big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40524" y="1459761"/>
            <a:ext cx="6819001" cy="51142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J:\Фото-нач. школа- ремонт\PA31045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9906" y="243923"/>
            <a:ext cx="3443673" cy="4591953"/>
          </a:xfrm>
          <a:prstGeom prst="rect">
            <a:avLst/>
          </a:prstGeom>
          <a:noFill/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90180" y="635430"/>
            <a:ext cx="7232543" cy="5424407"/>
          </a:xfrm>
          <a:prstGeom prst="rect">
            <a:avLst/>
          </a:prstGeom>
        </p:spPr>
      </p:pic>
      <p:pic>
        <p:nvPicPr>
          <p:cNvPr id="2050" name="Picture 2" descr="C:\Documents and Settings\Admin\Рабочий стол\с синей флэши\Фото-нач. школа- ремонт\108c90f7-9fef-2937-e96f-1edb522108d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36555" y="3192651"/>
            <a:ext cx="4535837" cy="340187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J:\Фото-нач. школа- ремонт\PA31046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4494" y="426420"/>
            <a:ext cx="5589907" cy="4192075"/>
          </a:xfrm>
          <a:prstGeom prst="rect">
            <a:avLst/>
          </a:prstGeom>
          <a:noFill/>
        </p:spPr>
      </p:pic>
      <p:pic>
        <p:nvPicPr>
          <p:cNvPr id="4099" name="Picture 3" descr="J:\Фото-нач. школа- ремонт\19.01.2017_24_big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32110" y="945397"/>
            <a:ext cx="7143956" cy="535796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Грань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0B5AB586-D108-4FC1-8368-649FE654B89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1083</TotalTime>
  <Words>196</Words>
  <Application>Microsoft Office PowerPoint</Application>
  <PresentationFormat>Широкоэкранный</PresentationFormat>
  <Paragraphs>49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9" baseType="lpstr">
      <vt:lpstr>Arial</vt:lpstr>
      <vt:lpstr>Times New Roman</vt:lpstr>
      <vt:lpstr>Trebuchet MS</vt:lpstr>
      <vt:lpstr>Wingdings</vt:lpstr>
      <vt:lpstr>Wingdings 3</vt:lpstr>
      <vt:lpstr>Грань</vt:lpstr>
      <vt:lpstr>Гроссу Елена Ивановна,  председатель комитета по образованию администрации  Усть-Пристанского района</vt:lpstr>
      <vt:lpstr>Программа  "Содействие созданию в субъектах Российской Федерации (исходя из прогнозируемой потребности) новых мест в общеобразовательных организациях" на 2016 - 2025 годы"  </vt:lpstr>
      <vt:lpstr>МБОУ «Усть-Пристанская СОШ им. А.М.Птухина» : -  базовое учреждение  -  пилотная школа по реализации  ФГОС  ООО   - участница программы «Доступная среда»     </vt:lpstr>
      <vt:lpstr>Динамика численности обучающихся МБОУ «Усть-Пристанская СОШ»</vt:lpstr>
      <vt:lpstr>Презентация PowerPoint</vt:lpstr>
      <vt:lpstr>Мероприятия по капитальному ремонту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Объем  освоенных средств в 2016 г.  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"Содействие созданию в субъектах Российской Федерации (исходя из прогнозируемой потребности) новых мест в общеобразовательных  организациях" на 2016 - 2025 годы</dc:title>
  <dc:creator>Пользователь</dc:creator>
  <cp:lastModifiedBy>Пользователь</cp:lastModifiedBy>
  <cp:revision>61</cp:revision>
  <dcterms:created xsi:type="dcterms:W3CDTF">2017-02-15T04:19:53Z</dcterms:created>
  <dcterms:modified xsi:type="dcterms:W3CDTF">2017-03-21T04:10:43Z</dcterms:modified>
</cp:coreProperties>
</file>