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4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EA5C4-6AAF-4622-A79F-68826EBCE708}" type="datetimeFigureOut">
              <a:rPr lang="ru-RU" smtClean="0"/>
              <a:t>30.11.2023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3E32FC-A6C8-4CAA-BAE9-1A0B1EC53E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2662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3E32FC-A6C8-4CAA-BAE9-1A0B1EC53EE3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03217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9144677" cy="6858000"/>
            <a:chOff x="0" y="0"/>
            <a:chExt cx="9144677" cy="6858000"/>
          </a:xfrm>
        </p:grpSpPr>
        <p:pic>
          <p:nvPicPr>
            <p:cNvPr id="8" name="Picture 7" descr="SD-PanelTitle-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2" name="Picture 11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0" y="3128434"/>
              <a:ext cx="1664208" cy="612648"/>
            </a:xfrm>
            <a:prstGeom prst="rect">
              <a:avLst/>
            </a:prstGeom>
          </p:spPr>
        </p:pic>
        <p:pic>
          <p:nvPicPr>
            <p:cNvPr id="13" name="Picture 12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7480469" y="3128434"/>
              <a:ext cx="1664208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1934" y="1811863"/>
            <a:ext cx="5308866" cy="1515533"/>
          </a:xfrm>
        </p:spPr>
        <p:txBody>
          <a:bodyPr anchor="b">
            <a:no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1934" y="3598327"/>
            <a:ext cx="5308866" cy="1377651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65417" y="5054602"/>
            <a:ext cx="673276" cy="279400"/>
          </a:xfrm>
        </p:spPr>
        <p:txBody>
          <a:bodyPr/>
          <a:lstStyle/>
          <a:p>
            <a:fld id="{342CA4DD-E6EE-4953-A8D7-D36269AEB6C4}" type="datetimeFigureOut">
              <a:rPr lang="ru-RU" smtClean="0"/>
              <a:pPr/>
              <a:t>30.11.2023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21934" y="5054602"/>
            <a:ext cx="4064860" cy="2794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7317" y="5054602"/>
            <a:ext cx="413483" cy="279400"/>
          </a:xfrm>
        </p:spPr>
        <p:txBody>
          <a:bodyPr/>
          <a:lstStyle/>
          <a:p>
            <a:fld id="{C47DB0BC-D124-443B-8CB2-9CA244F00F6F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2019825" y="3471329"/>
            <a:ext cx="511308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9219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4815415"/>
            <a:ext cx="6798734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6260" y="1032933"/>
            <a:ext cx="7091482" cy="33612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6" y="5382153"/>
            <a:ext cx="6798734" cy="49371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CA4DD-E6EE-4953-A8D7-D36269AEB6C4}" type="datetimeFigureOut">
              <a:rPr lang="ru-RU" smtClean="0"/>
              <a:pPr/>
              <a:t>30.11.2023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DB0BC-D124-443B-8CB2-9CA244F00F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127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06873"/>
            <a:ext cx="6798734" cy="309786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275666"/>
            <a:ext cx="6798736" cy="160020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CA4DD-E6EE-4953-A8D7-D36269AEB6C4}" type="datetimeFigureOut">
              <a:rPr lang="ru-RU" smtClean="0"/>
              <a:pPr/>
              <a:t>30.11.2023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DB0BC-D124-443B-8CB2-9CA244F00F6F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5" y="4140199"/>
            <a:ext cx="660642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24253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4333" y="982132"/>
            <a:ext cx="6400250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0200" y="3352799"/>
            <a:ext cx="5892798" cy="651933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3" y="4343400"/>
            <a:ext cx="6798738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CA4DD-E6EE-4953-A8D7-D36269AEB6C4}" type="datetimeFigureOut">
              <a:rPr lang="ru-RU" smtClean="0"/>
              <a:pPr/>
              <a:t>30.11.2023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DB0BC-D124-443B-8CB2-9CA244F00F6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849969" y="905362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33503" y="2827870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278466" y="4140199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38844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9" y="3308581"/>
            <a:ext cx="679872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4777381"/>
            <a:ext cx="679873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CA4DD-E6EE-4953-A8D7-D36269AEB6C4}" type="datetimeFigureOut">
              <a:rPr lang="ru-RU" smtClean="0"/>
              <a:pPr/>
              <a:t>30.11.2023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DB0BC-D124-443B-8CB2-9CA244F00F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56496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416" y="982132"/>
            <a:ext cx="632516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639312"/>
            <a:ext cx="6798730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529667"/>
            <a:ext cx="6798736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CA4DD-E6EE-4953-A8D7-D36269AEB6C4}" type="datetimeFigureOut">
              <a:rPr lang="ru-RU" smtClean="0"/>
              <a:pPr/>
              <a:t>30.11.2023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DB0BC-D124-443B-8CB2-9CA244F00F6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78060" y="89689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49796" y="260772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278466" y="342900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04378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82131"/>
            <a:ext cx="6798734" cy="2294467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200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566160"/>
            <a:ext cx="6798730" cy="90525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6" y="4470400"/>
            <a:ext cx="6798734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CA4DD-E6EE-4953-A8D7-D36269AEB6C4}" type="datetimeFigureOut">
              <a:rPr lang="ru-RU" smtClean="0"/>
              <a:pPr/>
              <a:t>30.11.2023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DB0BC-D124-443B-8CB2-9CA244F00F6F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9" y="3429000"/>
            <a:ext cx="660642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378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5" y="2490135"/>
            <a:ext cx="6798736" cy="3385733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CA4DD-E6EE-4953-A8D7-D36269AEB6C4}" type="datetimeFigureOut">
              <a:rPr lang="ru-RU" smtClean="0"/>
              <a:pPr/>
              <a:t>30.11.2023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DB0BC-D124-443B-8CB2-9CA244F00F6F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60642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88893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56667" y="906873"/>
            <a:ext cx="1618930" cy="496899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7" y="906873"/>
            <a:ext cx="4915509" cy="4968993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CA4DD-E6EE-4953-A8D7-D36269AEB6C4}" type="datetimeFigureOut">
              <a:rPr lang="ru-RU" smtClean="0"/>
              <a:pPr/>
              <a:t>30.11.2023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DB0BC-D124-443B-8CB2-9CA244F00F6F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4" name="Straight Connector 13"/>
          <p:cNvCxnSpPr/>
          <p:nvPr/>
        </p:nvCxnSpPr>
        <p:spPr>
          <a:xfrm>
            <a:off x="6245512" y="906873"/>
            <a:ext cx="0" cy="4968993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2541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CA4DD-E6EE-4953-A8D7-D36269AEB6C4}" type="datetimeFigureOut">
              <a:rPr lang="ru-RU" smtClean="0"/>
              <a:pPr/>
              <a:t>30.11.2023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DB0BC-D124-443B-8CB2-9CA244F00F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2555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465" y="1641413"/>
            <a:ext cx="6595534" cy="1822514"/>
          </a:xfrm>
        </p:spPr>
        <p:txBody>
          <a:bodyPr anchor="b">
            <a:normAutofit/>
          </a:bodyPr>
          <a:lstStyle>
            <a:lvl1pPr algn="ct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8465" y="3734859"/>
            <a:ext cx="6595534" cy="1090015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CA4DD-E6EE-4953-A8D7-D36269AEB6C4}" type="datetimeFigureOut">
              <a:rPr lang="ru-RU" smtClean="0"/>
              <a:pPr/>
              <a:t>30.11.2023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DB0BC-D124-443B-8CB2-9CA244F00F6F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31" name="Straight Connector 30"/>
          <p:cNvCxnSpPr/>
          <p:nvPr/>
        </p:nvCxnSpPr>
        <p:spPr>
          <a:xfrm>
            <a:off x="1278466" y="3599392"/>
            <a:ext cx="659553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9707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6866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152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CA4DD-E6EE-4953-A8D7-D36269AEB6C4}" type="datetimeFigureOut">
              <a:rPr lang="ru-RU" smtClean="0"/>
              <a:pPr/>
              <a:t>30.11.2023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DB0BC-D124-443B-8CB2-9CA244F00F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1872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6868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1832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1832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CA4DD-E6EE-4953-A8D7-D36269AEB6C4}" type="datetimeFigureOut">
              <a:rPr lang="ru-RU" smtClean="0"/>
              <a:pPr/>
              <a:t>30.11.2023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DB0BC-D124-443B-8CB2-9CA244F00F6F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41" name="Straight Connector 40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0148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15337"/>
            <a:ext cx="6798735" cy="13038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CA4DD-E6EE-4953-A8D7-D36269AEB6C4}" type="datetimeFigureOut">
              <a:rPr lang="ru-RU" smtClean="0"/>
              <a:pPr/>
              <a:t>30.11.2023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DB0BC-D124-443B-8CB2-9CA244F00F6F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4777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CA4DD-E6EE-4953-A8D7-D36269AEB6C4}" type="datetimeFigureOut">
              <a:rPr lang="ru-RU" smtClean="0"/>
              <a:pPr/>
              <a:t>30.11.2023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DB0BC-D124-443B-8CB2-9CA244F00F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9507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388534"/>
            <a:ext cx="2536798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0062" y="982132"/>
            <a:ext cx="3855539" cy="4893735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031065"/>
            <a:ext cx="2536798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CA4DD-E6EE-4953-A8D7-D36269AEB6C4}" type="datetimeFigureOut">
              <a:rPr lang="ru-RU" smtClean="0"/>
              <a:pPr/>
              <a:t>30.11.2023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DB0BC-D124-443B-8CB2-9CA244F00F6F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>
            <a:off x="1278466" y="2912533"/>
            <a:ext cx="233359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3545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883832"/>
            <a:ext cx="3632202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069" y="1032933"/>
            <a:ext cx="2929463" cy="4792136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255432"/>
            <a:ext cx="3632201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CA4DD-E6EE-4953-A8D7-D36269AEB6C4}" type="datetimeFigureOut">
              <a:rPr lang="ru-RU" smtClean="0"/>
              <a:pPr/>
              <a:t>30.11.2023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DB0BC-D124-443B-8CB2-9CA244F00F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924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52467" cy="6858000"/>
            <a:chOff x="0" y="0"/>
            <a:chExt cx="9152467" cy="6858000"/>
          </a:xfrm>
        </p:grpSpPr>
        <p:pic>
          <p:nvPicPr>
            <p:cNvPr id="8" name="Picture 7" descr="SD-PanelContent.png"/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0" y="3128434"/>
              <a:ext cx="68580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8466667" y="3128434"/>
              <a:ext cx="68580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2490135"/>
            <a:ext cx="6798736" cy="34449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56670" y="5960533"/>
            <a:ext cx="1148283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42CA4DD-E6EE-4953-A8D7-D36269AEB6C4}" type="datetimeFigureOut">
              <a:rPr lang="ru-RU" smtClean="0"/>
              <a:pPr/>
              <a:t>30.11.2023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76865" y="5960533"/>
            <a:ext cx="510466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47DB0BC-D124-443B-8CB2-9CA244F00F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6090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  <p:sldLayoutId id="2147483826" r:id="rId12"/>
    <p:sldLayoutId id="2147483827" r:id="rId13"/>
    <p:sldLayoutId id="2147483828" r:id="rId14"/>
    <p:sldLayoutId id="2147483829" r:id="rId15"/>
    <p:sldLayoutId id="2147483830" r:id="rId16"/>
    <p:sldLayoutId id="2147483831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3436494" cy="3096344"/>
          </a:xfrm>
        </p:spPr>
        <p:txBody>
          <a:bodyPr>
            <a:noAutofit/>
          </a:bodyPr>
          <a:lstStyle/>
          <a:p>
            <a:r>
              <a:rPr lang="ru-RU" sz="12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Профилактика СПИДА</a:t>
            </a:r>
            <a:r>
              <a:rPr lang="ru-RU" sz="10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0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0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СПИД</a:t>
            </a:r>
            <a:r>
              <a:rPr lang="ru-RU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– синдром приобретенного иммунодефицита – это конечная стадия ВИЧ-инфекции, когда иммунная система человека поражается настолько, что становится неспособной сопротивляться любым видам инфекции. Любая инфекция, даже самая безобидная, способна привести к тяжелому заболеванию и летальному исходу. В результате ослабления иммунной системы развиваются различные заболевания, среди которых: туберкулез; менингит; пневмония и некоторые виды рака. У больных СПИДом эти заболевания протекают более тяжело, чем у людей со здоровой иммунной системой, и приводят в конечном итоге к смерти. Их также называют оппортунистическими заболеваниями (от английского слова «</a:t>
            </a:r>
            <a:r>
              <a:rPr lang="ru-RU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opportunity</a:t>
            </a:r>
            <a:r>
              <a:rPr lang="ru-RU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– удобный случай, благоприятная возможность), поскольку они используют слабость иммунной системы человека как благоприятную возможность для своего развития</a:t>
            </a:r>
            <a:r>
              <a:rPr lang="ru-RU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pPr marL="0" indent="0">
              <a:buNone/>
            </a:pPr>
            <a:endParaRPr lang="ru-RU" dirty="0" smtClean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>
          <a:xfrm>
            <a:off x="611560" y="3573015"/>
            <a:ext cx="3600400" cy="2664297"/>
          </a:xfrm>
        </p:spPr>
        <p:txBody>
          <a:bodyPr>
            <a:normAutofit/>
          </a:bodyPr>
          <a:lstStyle/>
          <a:p>
            <a:r>
              <a:rPr lang="ru-RU" sz="12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Меры профилактики ВИЧ</a:t>
            </a:r>
          </a:p>
          <a:p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-избегать 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случайных половых </a:t>
            </a:r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партнеров.</a:t>
            </a:r>
          </a:p>
          <a:p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-чтобы 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предотвратить передачу инфекции от матери к ребенку, следует соблюдать предписания лечащего врача. Они входят в план подготовки ВИЧ-инфицированной беременной к родам и последующему уходу за младенцем. В частности, нужно отказаться от грудного вскармливания. </a:t>
            </a:r>
            <a:endParaRPr lang="ru-RU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- периодически проходите обследование на предмет наличия ВИЧ. Если же инфекция обнаружена, сразу же приступайте к своевременному, адекватному лечению, назначенному врачом. </a:t>
            </a:r>
            <a:endParaRPr lang="ru-RU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Tx/>
              <a:buChar char="-"/>
            </a:pPr>
            <a:endParaRPr lang="ru-RU" sz="1200" dirty="0" smtClean="0"/>
          </a:p>
          <a:p>
            <a:pPr marL="171450" indent="-171450">
              <a:buFontTx/>
              <a:buChar char="-"/>
            </a:pPr>
            <a:endParaRPr lang="ru-RU" sz="1200" dirty="0">
              <a:solidFill>
                <a:schemeClr val="accent5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72000" y="4437113"/>
            <a:ext cx="31683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9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Филиал ФБУЗ «Центр гигиены и эпидемиологии в Алтайском крае в городе Алейске, Алейском, </a:t>
            </a:r>
            <a:endParaRPr lang="ru-RU" sz="900" dirty="0" smtClean="0"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9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Калманском, Топчихинском, </a:t>
            </a:r>
            <a:r>
              <a:rPr lang="ru-RU" sz="900" b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Усть-Калманском</a:t>
            </a:r>
            <a:r>
              <a:rPr lang="ru-RU" sz="9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lang="ru-RU" sz="900" b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Усть-Пристанском</a:t>
            </a:r>
            <a:r>
              <a:rPr lang="ru-RU" sz="9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и Чарышском районах»</a:t>
            </a:r>
            <a:endParaRPr lang="ru-RU" sz="900" dirty="0" smtClean="0"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9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Группа по защите прав потребителей, гигиенического обучения и воспитания населения</a:t>
            </a:r>
            <a:endParaRPr lang="ru-RU" sz="900" dirty="0" smtClean="0"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9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658130,  Алтайский край, г. Алейск, </a:t>
            </a:r>
            <a:r>
              <a:rPr lang="ru-RU" sz="900" b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пр-д</a:t>
            </a:r>
            <a:r>
              <a:rPr lang="ru-RU" sz="9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. Олимпийский, 7</a:t>
            </a:r>
            <a:endParaRPr lang="ru-RU" sz="900" dirty="0" smtClean="0"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9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Тел/факс (38553) 66-0-37 , </a:t>
            </a:r>
            <a:r>
              <a:rPr lang="en-US" sz="9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</a:t>
            </a:r>
            <a:r>
              <a:rPr lang="ru-RU" sz="9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lang="en-US" sz="9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mail</a:t>
            </a:r>
            <a:r>
              <a:rPr lang="ru-RU" sz="9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lang="en-US" sz="9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aleusk@alltcde.ru</a:t>
            </a:r>
            <a:endParaRPr lang="ru-RU" sz="900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900" b="1" u="sng" dirty="0" smtClean="0">
                <a:solidFill>
                  <a:schemeClr val="accent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30</a:t>
            </a:r>
            <a:r>
              <a:rPr lang="ru-RU" sz="900" b="1" u="sng" dirty="0" smtClean="0">
                <a:solidFill>
                  <a:schemeClr val="accent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.11.2023</a:t>
            </a:r>
            <a:endParaRPr lang="ru-RU" sz="900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2071" y="716205"/>
            <a:ext cx="4196354" cy="36823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туральные материалы">
  <a:themeElements>
    <a:clrScheme name="Натуральные материалы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Натуральные материалы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Натуральные материалы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113</TotalTime>
  <Words>116</Words>
  <Application>Microsoft Office PowerPoint</Application>
  <PresentationFormat>Экран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Garamond</vt:lpstr>
      <vt:lpstr>Times New Roman</vt:lpstr>
      <vt:lpstr>Натуральные материалы</vt:lpstr>
      <vt:lpstr>Профилактика СПИДА СПИД – синдром приобретенного иммунодефицита – это конечная стадия ВИЧ-инфекции, когда иммунная система человека поражается настолько, что становится неспособной сопротивляться любым видам инфекции. Любая инфекция, даже самая безобидная, способна привести к тяжелому заболеванию и летальному исходу. В результате ослабления иммунной системы развиваются различные заболевания, среди которых: туберкулез; менингит; пневмония и некоторые виды рака. У больных СПИДом эти заболевания протекают более тяжело, чем у людей со здоровой иммунной системой, и приводят в конечном итоге к смерти. Их также называют оппортунистическими заболеваниями (от английского слова «opportunity» – удобный случай, благоприятная возможность), поскольку они используют слабость иммунной системы человека как благоприятную возможность для своего развития.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ПРИЗНАКИ наличие избыточной массы тела; появление одышки даже при невысоком уровне физической нагрузки; частые головные боли; боли в суставах; тяжесть и боли в области сердца. </dc:title>
  <dc:creator>1</dc:creator>
  <cp:lastModifiedBy>User</cp:lastModifiedBy>
  <cp:revision>19</cp:revision>
  <dcterms:created xsi:type="dcterms:W3CDTF">2023-04-21T07:13:03Z</dcterms:created>
  <dcterms:modified xsi:type="dcterms:W3CDTF">2023-11-30T09:28:35Z</dcterms:modified>
</cp:coreProperties>
</file>