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21C10CF-5400-47F3-9EAB-E91A1EADD048}" type="datetimeFigureOut">
              <a:rPr lang="ru-RU" smtClean="0"/>
              <a:pPr/>
              <a:t>28.07.2023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316BF4E-2AC7-444F-BF93-7F33CBAD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C10CF-5400-47F3-9EAB-E91A1EADD048}" type="datetimeFigureOut">
              <a:rPr lang="ru-RU" smtClean="0"/>
              <a:pPr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16BF4E-2AC7-444F-BF93-7F33CBAD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21C10CF-5400-47F3-9EAB-E91A1EADD048}" type="datetimeFigureOut">
              <a:rPr lang="ru-RU" smtClean="0"/>
              <a:pPr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316BF4E-2AC7-444F-BF93-7F33CBAD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C10CF-5400-47F3-9EAB-E91A1EADD048}" type="datetimeFigureOut">
              <a:rPr lang="ru-RU" smtClean="0"/>
              <a:pPr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16BF4E-2AC7-444F-BF93-7F33CBAD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21C10CF-5400-47F3-9EAB-E91A1EADD048}" type="datetimeFigureOut">
              <a:rPr lang="ru-RU" smtClean="0"/>
              <a:pPr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316BF4E-2AC7-444F-BF93-7F33CBAD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C10CF-5400-47F3-9EAB-E91A1EADD048}" type="datetimeFigureOut">
              <a:rPr lang="ru-RU" smtClean="0"/>
              <a:pPr/>
              <a:t>28.07.2023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16BF4E-2AC7-444F-BF93-7F33CBAD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C10CF-5400-47F3-9EAB-E91A1EADD048}" type="datetimeFigureOut">
              <a:rPr lang="ru-RU" smtClean="0"/>
              <a:pPr/>
              <a:t>28.07.2023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16BF4E-2AC7-444F-BF93-7F33CBAD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C10CF-5400-47F3-9EAB-E91A1EADD048}" type="datetimeFigureOut">
              <a:rPr lang="ru-RU" smtClean="0"/>
              <a:pPr/>
              <a:t>28.07.2023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16BF4E-2AC7-444F-BF93-7F33CBAD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21C10CF-5400-47F3-9EAB-E91A1EADD048}" type="datetimeFigureOut">
              <a:rPr lang="ru-RU" smtClean="0"/>
              <a:pPr/>
              <a:t>28.07.2023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16BF4E-2AC7-444F-BF93-7F33CBAD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C10CF-5400-47F3-9EAB-E91A1EADD048}" type="datetimeFigureOut">
              <a:rPr lang="ru-RU" smtClean="0"/>
              <a:pPr/>
              <a:t>28.07.2023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16BF4E-2AC7-444F-BF93-7F33CBAD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C10CF-5400-47F3-9EAB-E91A1EADD048}" type="datetimeFigureOut">
              <a:rPr lang="ru-RU" smtClean="0"/>
              <a:pPr/>
              <a:t>28.07.2023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16BF4E-2AC7-444F-BF93-7F33CBADD0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21C10CF-5400-47F3-9EAB-E91A1EADD048}" type="datetimeFigureOut">
              <a:rPr lang="ru-RU" smtClean="0"/>
              <a:pPr/>
              <a:t>28.07.2023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316BF4E-2AC7-444F-BF93-7F33CBAD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leysk@altcge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епатит-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788024" cy="604246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932040" y="908720"/>
            <a:ext cx="4104456" cy="483209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Ежегодно 28 июля проводится кампания по проведению Всемирного дня борьбы с </a:t>
            </a:r>
            <a:r>
              <a:rPr lang="ru-RU" sz="1400" b="1" i="1" dirty="0" err="1" smtClean="0">
                <a:solidFill>
                  <a:schemeClr val="bg2">
                    <a:lumMod val="25000"/>
                  </a:schemeClr>
                </a:solidFill>
              </a:rPr>
              <a:t>гепатитом</a:t>
            </a:r>
            <a:r>
              <a:rPr lang="ru-RU" sz="1400" i="1" dirty="0" err="1" smtClean="0">
                <a:solidFill>
                  <a:schemeClr val="bg2">
                    <a:lumMod val="25000"/>
                  </a:schemeClr>
                </a:solidFill>
              </a:rPr>
              <a:t>.С</a:t>
            </a:r>
            <a:r>
              <a:rPr lang="ru-RU" sz="14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400" i="1" dirty="0">
                <a:solidFill>
                  <a:schemeClr val="bg2">
                    <a:lumMod val="25000"/>
                  </a:schemeClr>
                </a:solidFill>
              </a:rPr>
              <a:t>2011 года мероприятие приурочено к дате памяти врача Баруха </a:t>
            </a:r>
            <a:r>
              <a:rPr lang="ru-RU" sz="1400" i="1" dirty="0" err="1">
                <a:solidFill>
                  <a:schemeClr val="bg2">
                    <a:lumMod val="25000"/>
                  </a:schemeClr>
                </a:solidFill>
              </a:rPr>
              <a:t>Самуэля</a:t>
            </a:r>
            <a:r>
              <a:rPr lang="ru-RU" sz="1400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400" i="1" dirty="0" err="1">
                <a:solidFill>
                  <a:schemeClr val="bg2">
                    <a:lumMod val="25000"/>
                  </a:schemeClr>
                </a:solidFill>
              </a:rPr>
              <a:t>Бламберга</a:t>
            </a:r>
            <a:r>
              <a:rPr lang="ru-RU" sz="1400" i="1" dirty="0">
                <a:solidFill>
                  <a:schemeClr val="bg2">
                    <a:lumMod val="25000"/>
                  </a:schemeClr>
                </a:solidFill>
              </a:rPr>
              <a:t>, открывший вирус гепатита B и разработавший диагностический тест на вирус и вакцину против </a:t>
            </a:r>
            <a:r>
              <a:rPr lang="ru-RU" sz="1400" i="1" dirty="0" err="1" smtClean="0">
                <a:solidFill>
                  <a:schemeClr val="bg2">
                    <a:lumMod val="25000"/>
                  </a:schemeClr>
                </a:solidFill>
              </a:rPr>
              <a:t>него.</a:t>
            </a:r>
            <a:r>
              <a:rPr lang="ru-RU" sz="1400" dirty="0" err="1" smtClean="0">
                <a:solidFill>
                  <a:schemeClr val="bg2">
                    <a:lumMod val="25000"/>
                  </a:schemeClr>
                </a:solidFill>
              </a:rPr>
              <a:t>В</a:t>
            </a: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этом году Всемирный день проходит под лозунгом "Борьбу с гепатитом нельзя откладывать!", диктуя необходимость неотложных мер по элиминации гепатита как угрозы общественному здоровью к 2030 г.</a:t>
            </a:r>
          </a:p>
          <a:p>
            <a:pPr algn="ctr"/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Основными причинами заболевания гепатитом являются вирусы гепатита А, Е, В, С и другие типы. Наибольшее внимание в решениях поставленных задач привлекают к себе вирусные гепатиты В и С, чаще других переходящие в хроническое течение заболевания, на долгие годы, изменяющие качество жизни пациентов и являющиеся одной из главных причин цирроза и рака печени.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536175"/>
            <a:ext cx="5742384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9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9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900" b="1" dirty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Филиал ФБУЗ «Центр гигиены и эпидемиологии в Алтайском крае в городе Алейске, Алейском, Калманском, Топчихинском, </a:t>
            </a:r>
            <a:r>
              <a:rPr kumimoji="0" lang="ru-RU" sz="9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Усть-Калманском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9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Усть-Пристанском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Чарышском районах»Группа по защите прав потребителей, гигиенического обучения и воспитания населения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658130,  Алтайский край, г. Алейск, </a:t>
            </a:r>
            <a:r>
              <a:rPr kumimoji="0" lang="ru-RU" sz="9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пр-д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Олимпийский, 7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Тел/факс (38553) 22-0-37, 23-3-05, 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mail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aleysk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@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altcge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ru</a:t>
            </a:r>
            <a:r>
              <a:rPr lang="ru-RU" sz="9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900" b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kumimoji="0" lang="en-US" sz="900" b="1" i="0" u="sng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.0</a:t>
            </a:r>
            <a:r>
              <a:rPr lang="ru-RU" sz="900" b="1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en-US" sz="900" b="1" i="0" u="sng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.2023</a:t>
            </a:r>
            <a:endParaRPr lang="ru-RU" sz="9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5">
      <a:dk1>
        <a:srgbClr val="B1B947"/>
      </a:dk1>
      <a:lt1>
        <a:srgbClr val="00B0F0"/>
      </a:lt1>
      <a:dk2>
        <a:srgbClr val="FFFBBA"/>
      </a:dk2>
      <a:lt2>
        <a:srgbClr val="DBE6B6"/>
      </a:lt2>
      <a:accent1>
        <a:srgbClr val="93F5F9"/>
      </a:accent1>
      <a:accent2>
        <a:srgbClr val="FFF98D"/>
      </a:accent2>
      <a:accent3>
        <a:srgbClr val="0BD0D9"/>
      </a:accent3>
      <a:accent4>
        <a:srgbClr val="B2E9F2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200</Words>
  <Application>Microsoft Office PowerPoint</Application>
  <PresentationFormat>Экран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10</cp:revision>
  <dcterms:created xsi:type="dcterms:W3CDTF">2023-07-14T02:59:55Z</dcterms:created>
  <dcterms:modified xsi:type="dcterms:W3CDTF">2023-07-28T01:58:09Z</dcterms:modified>
</cp:coreProperties>
</file>